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4"/>
  </p:notesMasterIdLst>
  <p:handoutMasterIdLst>
    <p:handoutMasterId r:id="rId45"/>
  </p:handoutMasterIdLst>
  <p:sldIdLst>
    <p:sldId id="861" r:id="rId2"/>
    <p:sldId id="835" r:id="rId3"/>
    <p:sldId id="858" r:id="rId4"/>
    <p:sldId id="813" r:id="rId5"/>
    <p:sldId id="865" r:id="rId6"/>
    <p:sldId id="838" r:id="rId7"/>
    <p:sldId id="837" r:id="rId8"/>
    <p:sldId id="815" r:id="rId9"/>
    <p:sldId id="860" r:id="rId10"/>
    <p:sldId id="864" r:id="rId11"/>
    <p:sldId id="817" r:id="rId12"/>
    <p:sldId id="845" r:id="rId13"/>
    <p:sldId id="818" r:id="rId14"/>
    <p:sldId id="821" r:id="rId15"/>
    <p:sldId id="848" r:id="rId16"/>
    <p:sldId id="863" r:id="rId17"/>
    <p:sldId id="841" r:id="rId18"/>
    <p:sldId id="842" r:id="rId19"/>
    <p:sldId id="843" r:id="rId20"/>
    <p:sldId id="849" r:id="rId21"/>
    <p:sldId id="836" r:id="rId22"/>
    <p:sldId id="850" r:id="rId23"/>
    <p:sldId id="840" r:id="rId24"/>
    <p:sldId id="829" r:id="rId25"/>
    <p:sldId id="822" r:id="rId26"/>
    <p:sldId id="825" r:id="rId27"/>
    <p:sldId id="823" r:id="rId28"/>
    <p:sldId id="851" r:id="rId29"/>
    <p:sldId id="804" r:id="rId30"/>
    <p:sldId id="852" r:id="rId31"/>
    <p:sldId id="853" r:id="rId32"/>
    <p:sldId id="854" r:id="rId33"/>
    <p:sldId id="855" r:id="rId34"/>
    <p:sldId id="856" r:id="rId35"/>
    <p:sldId id="833" r:id="rId36"/>
    <p:sldId id="768" r:id="rId37"/>
    <p:sldId id="857" r:id="rId38"/>
    <p:sldId id="770" r:id="rId39"/>
    <p:sldId id="846" r:id="rId40"/>
    <p:sldId id="847" r:id="rId41"/>
    <p:sldId id="771" r:id="rId42"/>
    <p:sldId id="859" r:id="rId43"/>
  </p:sldIdLst>
  <p:sldSz cx="12192000" cy="6858000"/>
  <p:notesSz cx="7099300" cy="10234613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00CC"/>
    <a:srgbClr val="3333FF"/>
    <a:srgbClr val="B5E3C8"/>
    <a:srgbClr val="008000"/>
    <a:srgbClr val="CCECFF"/>
    <a:srgbClr val="FFFF00"/>
    <a:srgbClr val="FF3300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7" autoAdjust="0"/>
    <p:restoredTop sz="94626" autoAdjust="0"/>
  </p:normalViewPr>
  <p:slideViewPr>
    <p:cSldViewPr>
      <p:cViewPr>
        <p:scale>
          <a:sx n="131" d="100"/>
          <a:sy n="131" d="100"/>
        </p:scale>
        <p:origin x="320" y="-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not true that it just maximizes score; also tries to minimize lives lost; also a tiny penalty for moving the paddle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46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6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ree.go.cr/?sec=exterior&amp;cat=conferencia" TargetMode="External"/><Relationship Id="rId2" Type="http://schemas.openxmlformats.org/officeDocument/2006/relationships/hyperlink" Target="https://youtu.be/Sqa8Zo2XWc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e.gov/building-consensus-on-the-u-s-framework-for-a-political-declaration-on-the-responsible-military-use-of-artificial-intelligence-and-autonomy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Announcements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John Oliver “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  <a:hlinkClick r:id="rId2"/>
              </a:rPr>
              <a:t>Last Week Tonight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” on AI,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ChatGPT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, etc. (NSFW)</a:t>
            </a: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Latin American and Caribbean states 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  <a:hlinkClick r:id="rId3"/>
              </a:rPr>
              <a:t>announce support for a treaty 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banning some types of autonomous weapons and regulating others</a:t>
            </a: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United States, China, and many other countries announce support for a 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  <a:hlinkClick r:id="rId4"/>
              </a:rPr>
              <a:t>voluntary code of conduct on responsible use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 of autonomous weapons</a:t>
            </a:r>
          </a:p>
          <a:p>
            <a:pPr lvl="0">
              <a:buClr>
                <a:srgbClr val="333399"/>
              </a:buClr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Midterm</a:t>
            </a:r>
            <a:r>
              <a:rPr lang="en-US" sz="2800" dirty="0">
                <a:solidFill>
                  <a:srgbClr val="333399"/>
                </a:solidFill>
                <a:latin typeface="Calibri"/>
                <a:ea typeface="ＭＳ Ｐゴシック" pitchFamily="34" charset="-128"/>
                <a:cs typeface="Calibri"/>
              </a:rPr>
              <a:t> next Monday (March 6) 8-10pm (more details++ on ed)</a:t>
            </a:r>
          </a:p>
          <a:p>
            <a:pPr marL="0" indent="0"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6184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D781-1EC5-65D9-E41B-07B68E13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AlphaGo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F9A89-89A3-379D-78B6-0269D85B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600"/>
            <a:ext cx="7772400" cy="499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2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2126164" imgH="1013333" progId="MSPhotoEd.3">
                  <p:embed/>
                </p:oleObj>
              </mc:Choice>
              <mc:Fallback>
                <p:oleObj name="Photo Editor Photo" r:id="rId3" imgW="2126164" imgH="1013333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[Demo: Crawler Bot (L10D1)] </a:t>
            </a:r>
            <a:r>
              <a:rPr lang="en-US" dirty="0">
                <a:latin typeface="Calibri" pitchFamily="34" charset="0"/>
              </a:rPr>
              <a:t>[You, in Project 3]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Crawler Bot</a:t>
            </a:r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7348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set of states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set of actions (per state)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A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transition model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4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a</a:t>
            </a:r>
            <a:r>
              <a:rPr lang="en-US" sz="24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reward function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4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a</a:t>
            </a:r>
            <a:r>
              <a:rPr lang="en-US" sz="24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s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</a:t>
            </a:r>
            <a:r>
              <a:rPr lang="en-US" altLang="ja-JP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 or </a:t>
            </a:r>
            <a:r>
              <a:rPr lang="en-US" altLang="ja-JP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explore new states and actions  -- to boldly go where no Pacman has gone before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2133600" y="1371600"/>
            <a:ext cx="2590800" cy="1371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Model-based: Learn the model, solve it, execute the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values from experiences, use to make decisions</a:t>
            </a:r>
          </a:p>
          <a:p>
            <a:pPr marL="914381" lvl="1" indent="-514350">
              <a:buFont typeface="+mj-lt"/>
              <a:buAutoNum type="alphaLcPeriod"/>
            </a:pPr>
            <a:r>
              <a:rPr lang="en-US" dirty="0"/>
              <a:t>Direct evaluation</a:t>
            </a:r>
          </a:p>
          <a:p>
            <a:pPr marL="914381" lvl="1" indent="-514350">
              <a:buFont typeface="+mj-lt"/>
              <a:buAutoNum type="alphaLcPeriod"/>
            </a:pPr>
            <a:r>
              <a:rPr lang="en-US" dirty="0"/>
              <a:t>Temporal difference learning</a:t>
            </a:r>
          </a:p>
          <a:p>
            <a:pPr marL="914381" lvl="1" indent="-514350">
              <a:buFont typeface="+mj-lt"/>
              <a:buAutoNum type="alphaLcPeriod"/>
            </a:pPr>
            <a:r>
              <a:rPr lang="en-US" dirty="0"/>
              <a:t>Q-learning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policies directly (see AIMA4e Section 22.5)</a:t>
            </a:r>
          </a:p>
          <a:p>
            <a:pPr marL="914381" lvl="1" indent="-514350">
              <a:buFont typeface="+mj-lt"/>
              <a:buAutoNum type="alphaLcParenR" startAt="2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55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vs Active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61514"/>
            <a:ext cx="4906291" cy="3643886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862DCA-1C5A-B799-AE56-A01E12C31B23}"/>
              </a:ext>
            </a:extLst>
          </p:cNvPr>
          <p:cNvGrpSpPr/>
          <p:nvPr/>
        </p:nvGrpSpPr>
        <p:grpSpPr>
          <a:xfrm>
            <a:off x="5562600" y="1418303"/>
            <a:ext cx="5831170" cy="5189256"/>
            <a:chOff x="5562600" y="1418303"/>
            <a:chExt cx="5831170" cy="51892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5A944B-F7CE-3291-969E-0379165A9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2600" y="1418303"/>
              <a:ext cx="3551623" cy="1847225"/>
            </a:xfrm>
            <a:prstGeom prst="rect">
              <a:avLst/>
            </a:prstGeom>
            <a:noFill/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613E6E8E-6C71-4543-B388-268EB3162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400" y="2902939"/>
              <a:ext cx="3757978" cy="2202461"/>
            </a:xfrm>
            <a:prstGeom prst="rect">
              <a:avLst/>
            </a:prstGeom>
            <a:noFill/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A4CA39A-D890-3BED-64F3-AE17F2CD4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4837418"/>
              <a:ext cx="3392770" cy="177014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3498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RL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</a:t>
            </a:r>
            <a:r>
              <a:rPr lang="en-US" sz="2200" i="1" dirty="0">
                <a:solidFill>
                  <a:srgbClr val="CC00CC"/>
                </a:solidFill>
              </a:rPr>
              <a:t>s</a:t>
            </a:r>
            <a:r>
              <a:rPr lang="en-US" sz="2200" dirty="0">
                <a:solidFill>
                  <a:srgbClr val="CC00CC"/>
                </a:solidFill>
              </a:rPr>
              <a:t>’</a:t>
            </a:r>
            <a:r>
              <a:rPr lang="en-US" sz="2200" dirty="0"/>
              <a:t> for each </a:t>
            </a:r>
            <a:r>
              <a:rPr lang="en-US" sz="2200" i="1" dirty="0">
                <a:solidFill>
                  <a:srgbClr val="CC00CC"/>
                </a:solidFill>
              </a:rPr>
              <a:t>s</a:t>
            </a:r>
            <a:r>
              <a:rPr lang="en-US" sz="2200" dirty="0"/>
              <a:t>, </a:t>
            </a:r>
            <a:r>
              <a:rPr lang="en-US" sz="2200" i="1" dirty="0">
                <a:solidFill>
                  <a:srgbClr val="CC00CC"/>
                </a:solidFill>
              </a:rPr>
              <a:t>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Directly estimate each entry in </a:t>
            </a:r>
            <a:r>
              <a:rPr lang="en-US" sz="22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2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2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2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a</a:t>
            </a:r>
            <a:r>
              <a:rPr lang="en-US" sz="22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2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 </a:t>
            </a:r>
            <a:r>
              <a:rPr lang="en-US" sz="2200" dirty="0"/>
              <a:t>from counts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</a:t>
            </a:r>
            <a:r>
              <a:rPr lang="en-US" sz="2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2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2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2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a</a:t>
            </a:r>
            <a:r>
              <a:rPr lang="en-US" sz="22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2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  <a:r>
              <a:rPr lang="en-US" sz="2200" b="1" dirty="0"/>
              <a:t> </a:t>
            </a:r>
            <a:r>
              <a:rPr lang="en-US" sz="2200" dirty="0"/>
              <a:t>when we experience the transition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Use, e.g., value or policy iteration, as before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89042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rgbClr val="00B050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rgbClr val="00B050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P(C,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P(C,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25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8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8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a</a:t>
            </a:r>
            <a:r>
              <a:rPr lang="en-US" sz="28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  <a:endParaRPr lang="en-US" sz="28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525000" y="4124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8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8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a</a:t>
            </a:r>
            <a:r>
              <a:rPr lang="en-US" sz="28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  <a:endParaRPr lang="en-US" sz="28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  <p:bldP spid="43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Learning 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</a:t>
            </a:r>
            <a:r>
              <a:rPr lang="en-US" sz="2400" dirty="0" err="1">
                <a:latin typeface="Calibri"/>
                <a:cs typeface="Calibri"/>
              </a:rPr>
              <a:t>Peyrin</a:t>
            </a:r>
            <a:r>
              <a:rPr lang="en-US" sz="2400" dirty="0">
                <a:latin typeface="Calibri"/>
                <a:cs typeface="Calibri"/>
              </a:rPr>
              <a:t> Kao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1596699"/>
            <a:ext cx="7010400" cy="39334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Makes efficient use of experiences (low </a:t>
            </a:r>
            <a:r>
              <a:rPr lang="en-US" b="1" i="1" dirty="0">
                <a:solidFill>
                  <a:srgbClr val="3333FF"/>
                </a:solidFill>
              </a:rPr>
              <a:t>sample complexity</a:t>
            </a:r>
            <a:r>
              <a:rPr lang="en-US" dirty="0"/>
              <a:t>)</a:t>
            </a:r>
          </a:p>
          <a:p>
            <a:r>
              <a:rPr lang="en-US" dirty="0"/>
              <a:t>Con:</a:t>
            </a:r>
          </a:p>
          <a:p>
            <a:pPr lvl="1"/>
            <a:r>
              <a:rPr lang="en-US" dirty="0"/>
              <a:t>May not scale to large state spaces</a:t>
            </a:r>
          </a:p>
          <a:p>
            <a:pPr lvl="2"/>
            <a:r>
              <a:rPr lang="en-US" dirty="0"/>
              <a:t>Learns model one state-action pair at a time (but this is fixable)</a:t>
            </a:r>
          </a:p>
          <a:p>
            <a:pPr lvl="2"/>
            <a:r>
              <a:rPr lang="en-US" dirty="0"/>
              <a:t>Cannot solve MDP for very large 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dirty="0"/>
              <a:t> (also somewhat fixable)</a:t>
            </a:r>
          </a:p>
          <a:p>
            <a:pPr lvl="1"/>
            <a:r>
              <a:rPr lang="en-US" dirty="0"/>
              <a:t>Much harder when the environment is partially observable</a:t>
            </a:r>
          </a:p>
        </p:txBody>
      </p:sp>
    </p:spTree>
    <p:extLst>
      <p:ext uri="{BB962C8B-B14F-4D97-AF65-F5344CB8AC3E}">
        <p14:creationId xmlns:p14="http://schemas.microsoft.com/office/powerpoint/2010/main" val="209022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model-free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approximate expectations with respect to a distribution, you can either</a:t>
            </a:r>
          </a:p>
          <a:p>
            <a:pPr lvl="1"/>
            <a:r>
              <a:rPr lang="en-US" dirty="0"/>
              <a:t>Estimate the distribution from samples, compute an expectation</a:t>
            </a:r>
          </a:p>
          <a:p>
            <a:pPr lvl="1"/>
            <a:r>
              <a:rPr lang="en-US" dirty="0"/>
              <a:t>Or, bypass the distribution and estimate the expectation from samples directly</a:t>
            </a:r>
          </a:p>
        </p:txBody>
      </p:sp>
    </p:spTree>
    <p:extLst>
      <p:ext uri="{BB962C8B-B14F-4D97-AF65-F5344CB8AC3E}">
        <p14:creationId xmlns:p14="http://schemas.microsoft.com/office/powerpoint/2010/main" val="3486777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324600" y="3886200"/>
            <a:ext cx="4191000" cy="2438400"/>
            <a:chOff x="6324600" y="3886200"/>
            <a:chExt cx="4191000" cy="2438400"/>
          </a:xfrm>
        </p:grpSpPr>
        <p:sp>
          <p:nvSpPr>
            <p:cNvPr id="32" name="Rounded Rectangle 31"/>
            <p:cNvSpPr/>
            <p:nvPr/>
          </p:nvSpPr>
          <p:spPr>
            <a:xfrm>
              <a:off x="6324600" y="3886200"/>
              <a:ext cx="4191000" cy="2438400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6324600" y="4267200"/>
              <a:ext cx="4191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600200" y="3886200"/>
            <a:ext cx="4191000" cy="2438400"/>
            <a:chOff x="1600200" y="3886200"/>
            <a:chExt cx="4191000" cy="2438400"/>
          </a:xfrm>
        </p:grpSpPr>
        <p:sp>
          <p:nvSpPr>
            <p:cNvPr id="22" name="Rounded Rectangle 21"/>
            <p:cNvSpPr/>
            <p:nvPr/>
          </p:nvSpPr>
          <p:spPr>
            <a:xfrm>
              <a:off x="1600200" y="3886200"/>
              <a:ext cx="4191000" cy="2438400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600200" y="4267200"/>
              <a:ext cx="4191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cs188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“Model Based”: estimate </a:t>
            </a:r>
            <a:r>
              <a:rPr lang="en-US" sz="2000" dirty="0">
                <a:solidFill>
                  <a:srgbClr val="CC00CC"/>
                </a:solidFill>
                <a:latin typeface="Calibri" pitchFamily="34" charset="0"/>
              </a:rPr>
              <a:t>P(A)</a:t>
            </a:r>
            <a:r>
              <a:rPr lang="en-US" sz="2000" dirty="0">
                <a:latin typeface="Calibri" pitchFamily="34" charset="0"/>
              </a:rPr>
              <a:t>: 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400802" y="3897313"/>
            <a:ext cx="39623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“Model Free”: estimate expectation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</a:rPr>
              <a:t>P(A)</a:t>
            </a:r>
            <a:r>
              <a:rPr lang="en-US" sz="2400" dirty="0">
                <a:latin typeface="Calibri" pitchFamily="34" charset="0"/>
              </a:rPr>
              <a:t>, instead collect samples 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</a:rPr>
              <a:t>[a</a:t>
            </a:r>
            <a:r>
              <a:rPr lang="en-US" sz="2400" baseline="-25000" dirty="0">
                <a:solidFill>
                  <a:srgbClr val="CC00CC"/>
                </a:solidFill>
                <a:latin typeface="Calibri" pitchFamily="34" charset="0"/>
              </a:rPr>
              <a:t>1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</a:rPr>
              <a:t>, a</a:t>
            </a:r>
            <a:r>
              <a:rPr lang="en-US" sz="2400" baseline="-25000" dirty="0">
                <a:solidFill>
                  <a:srgbClr val="CC00CC"/>
                </a:solidFill>
                <a:latin typeface="Calibri" pitchFamily="34" charset="0"/>
              </a:rPr>
              <a:t>2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</a:rPr>
              <a:t>, … </a:t>
            </a:r>
            <a:r>
              <a:rPr lang="en-US" sz="2400" dirty="0" err="1">
                <a:solidFill>
                  <a:srgbClr val="CC00CC"/>
                </a:solidFill>
                <a:latin typeface="Calibri" pitchFamily="34" charset="0"/>
              </a:rPr>
              <a:t>a</a:t>
            </a:r>
            <a:r>
              <a:rPr lang="en-US" sz="2400" baseline="-25000" dirty="0" err="1">
                <a:solidFill>
                  <a:srgbClr val="CC00CC"/>
                </a:solidFill>
                <a:latin typeface="Calibri" pitchFamily="34" charset="0"/>
              </a:rPr>
              <a:t>N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1905000" y="4648200"/>
            <a:ext cx="35052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kern="0" spc="-900" dirty="0">
                <a:solidFill>
                  <a:srgbClr val="CC00CC"/>
                </a:solidFill>
                <a:latin typeface="Calibri" pitchFamily="34" charset="0"/>
              </a:rPr>
              <a:t>P</a:t>
            </a:r>
            <a:r>
              <a:rPr lang="en-US" sz="2400" spc="-100" baseline="50000" dirty="0">
                <a:solidFill>
                  <a:srgbClr val="CC00CC"/>
                </a:solidFill>
                <a:latin typeface="Calibri" pitchFamily="34" charset="0"/>
              </a:rPr>
              <a:t>^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</a:rPr>
              <a:t>(A=a) = N</a:t>
            </a:r>
            <a:r>
              <a:rPr lang="en-US" sz="3200" baseline="-25000" dirty="0">
                <a:solidFill>
                  <a:srgbClr val="CC00CC"/>
                </a:solidFill>
                <a:latin typeface="Calibri" pitchFamily="34" charset="0"/>
              </a:rPr>
              <a:t>a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</a:rPr>
              <a:t>/N</a:t>
            </a:r>
          </a:p>
          <a:p>
            <a:pPr algn="ctr"/>
            <a:endParaRPr lang="en-US" sz="2000" dirty="0">
              <a:solidFill>
                <a:srgbClr val="CC00CC"/>
              </a:solidFill>
              <a:latin typeface="Calibri" pitchFamily="34" charset="0"/>
            </a:endParaRPr>
          </a:p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E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[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]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</a:t>
            </a:r>
            <a:r>
              <a:rPr lang="en-US" sz="2800" dirty="0">
                <a:solidFill>
                  <a:srgbClr val="CC00CC"/>
                </a:solidFill>
              </a:rPr>
              <a:t>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</a:t>
            </a:r>
            <a:r>
              <a:rPr lang="en-US" sz="2800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a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800" kern="0" spc="-900" dirty="0">
                <a:solidFill>
                  <a:srgbClr val="CC00CC"/>
                </a:solidFill>
                <a:latin typeface="Calibri" pitchFamily="34" charset="0"/>
              </a:rPr>
              <a:t>P</a:t>
            </a:r>
            <a:r>
              <a:rPr lang="en-US" sz="2800" spc="-100" baseline="50000" dirty="0">
                <a:solidFill>
                  <a:srgbClr val="CC00CC"/>
                </a:solidFill>
                <a:latin typeface="Calibri" pitchFamily="34" charset="0"/>
              </a:rPr>
              <a:t>^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(a)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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 a</a:t>
            </a:r>
            <a:endParaRPr lang="en-US" sz="28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01346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3581400" y="1783140"/>
            <a:ext cx="50292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Known</a:t>
            </a:r>
            <a:r>
              <a:rPr lang="en-US" sz="2000" dirty="0">
                <a:solidFill>
                  <a:srgbClr val="CC00CC"/>
                </a:solidFill>
                <a:latin typeface="Calibri" pitchFamily="34" charset="0"/>
              </a:rPr>
              <a:t> P(A)</a:t>
            </a:r>
          </a:p>
          <a:p>
            <a:pPr algn="ctr"/>
            <a:endParaRPr lang="en-US" sz="2000" dirty="0">
              <a:solidFill>
                <a:srgbClr val="CC00CC"/>
              </a:solidFill>
              <a:latin typeface="Calibri" pitchFamily="34" charset="0"/>
            </a:endParaRPr>
          </a:p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E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[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]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</a:t>
            </a:r>
            <a:r>
              <a:rPr lang="en-US" sz="2800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a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 P(a)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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 a  =  0.35 x 20 + …</a:t>
            </a:r>
            <a:endParaRPr lang="en-US" sz="28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6629400" y="4953000"/>
            <a:ext cx="3505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E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[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]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</a:t>
            </a:r>
            <a:r>
              <a:rPr lang="en-US" sz="2800" dirty="0">
                <a:solidFill>
                  <a:srgbClr val="CC00CC"/>
                </a:solidFill>
              </a:rPr>
              <a:t> 1/N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</a:t>
            </a:r>
            <a:r>
              <a:rPr lang="en-US" sz="2800" baseline="-25000" dirty="0" err="1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i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800" dirty="0" err="1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2800" baseline="-25000" dirty="0" err="1">
                <a:solidFill>
                  <a:srgbClr val="CC00CC"/>
                </a:solidFill>
                <a:latin typeface="Calibri"/>
                <a:cs typeface="Calibri"/>
              </a:rPr>
              <a:t>i</a:t>
            </a:r>
            <a:endParaRPr lang="en-US" sz="28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3" grpId="0"/>
      <p:bldP spid="37" grpId="0"/>
      <p:bldP spid="12294" grpId="0"/>
      <p:bldP spid="25" grpId="0" animBg="1"/>
      <p:bldP spid="26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A48F724-BCE6-43D4-5D90-380E5FBEA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71600"/>
            <a:ext cx="54102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kern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kern="0"/>
              <a:t>Input: a fixed policy </a:t>
            </a:r>
            <a:r>
              <a:rPr lang="en-US" sz="2400" kern="0">
                <a:solidFill>
                  <a:srgbClr val="CC00CC"/>
                </a:solidFill>
                <a:sym typeface="Symbol" pitchFamily="18" charset="2"/>
              </a:rPr>
              <a:t>(</a:t>
            </a:r>
            <a:r>
              <a:rPr lang="en-US" sz="2400" i="1" kern="0">
                <a:solidFill>
                  <a:srgbClr val="CC00CC"/>
                </a:solidFill>
                <a:sym typeface="Symbol" pitchFamily="18" charset="2"/>
              </a:rPr>
              <a:t>s</a:t>
            </a:r>
            <a:r>
              <a:rPr lang="en-US" sz="2400" kern="0">
                <a:solidFill>
                  <a:srgbClr val="CC00CC"/>
                </a:solidFill>
                <a:sym typeface="Symbol" pitchFamily="18" charset="2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kern="0"/>
              <a:t>You don’t know </a:t>
            </a:r>
            <a:r>
              <a:rPr lang="en-US" sz="2400" i="1" kern="0">
                <a:solidFill>
                  <a:srgbClr val="CC00CC"/>
                </a:solidFill>
              </a:rPr>
              <a:t>T</a:t>
            </a:r>
            <a:r>
              <a:rPr lang="en-US" sz="2400" kern="0"/>
              <a:t> and </a:t>
            </a:r>
            <a:r>
              <a:rPr lang="en-US" sz="2400" i="1" kern="0">
                <a:solidFill>
                  <a:srgbClr val="CC00CC"/>
                </a:solidFill>
              </a:rPr>
              <a:t>R</a:t>
            </a:r>
          </a:p>
          <a:p>
            <a:pPr lvl="1">
              <a:lnSpc>
                <a:spcPct val="90000"/>
              </a:lnSpc>
            </a:pPr>
            <a:r>
              <a:rPr lang="en-US" sz="2400" b="1" i="1" kern="0">
                <a:solidFill>
                  <a:srgbClr val="0000FF"/>
                </a:solidFill>
              </a:rPr>
              <a:t>Goal: learn the state values </a:t>
            </a:r>
            <a:r>
              <a:rPr lang="en-US" sz="2400" i="1" kern="0">
                <a:solidFill>
                  <a:srgbClr val="CC00CC"/>
                </a:solidFill>
                <a:ea typeface="ＭＳ Ｐゴシック" pitchFamily="34" charset="-128"/>
              </a:rPr>
              <a:t>V</a:t>
            </a:r>
            <a:r>
              <a:rPr lang="en-US" sz="2400" kern="0" baseline="3000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2400" kern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kern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sz="2400" kern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  <a:endParaRPr lang="en-US" sz="2400" ker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endParaRPr lang="en-US" sz="2400" kern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97001"/>
            <a:ext cx="8229600" cy="4729164"/>
          </a:xfrm>
        </p:spPr>
        <p:txBody>
          <a:bodyPr/>
          <a:lstStyle/>
          <a:p>
            <a:pPr marL="342882" lvl="1" indent="-342882">
              <a:buClr>
                <a:schemeClr val="accent2"/>
              </a:buClr>
            </a:pPr>
            <a:r>
              <a:rPr lang="en-US" sz="2800" dirty="0"/>
              <a:t>Goal: Estimate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V</a:t>
            </a:r>
            <a:r>
              <a:rPr lang="en-US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  <a:r>
              <a:rPr lang="en-US" dirty="0">
                <a:ea typeface="ＭＳ Ｐゴシック" pitchFamily="34" charset="-128"/>
              </a:rPr>
              <a:t>, i.e., expected total discounted reward from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dirty="0">
                <a:ea typeface="ＭＳ Ｐゴシック" pitchFamily="34" charset="-128"/>
              </a:rPr>
              <a:t>onwards</a:t>
            </a:r>
            <a:endParaRPr lang="en-US" sz="2800" dirty="0">
              <a:solidFill>
                <a:srgbClr val="CC00CC"/>
              </a:solidFill>
              <a:sym typeface="Symbol" pitchFamily="18" charset="2"/>
            </a:endParaRPr>
          </a:p>
          <a:p>
            <a:pPr lvl="2"/>
            <a:endParaRPr lang="en-US" sz="2000" dirty="0"/>
          </a:p>
          <a:p>
            <a:r>
              <a:rPr lang="en-US" sz="2800" dirty="0"/>
              <a:t>Idea: </a:t>
            </a:r>
          </a:p>
          <a:p>
            <a:pPr lvl="1"/>
            <a:r>
              <a:rPr lang="en-US" sz="2400" dirty="0"/>
              <a:t>Use </a:t>
            </a:r>
            <a:r>
              <a:rPr lang="en-US" sz="2400" b="1" i="1" dirty="0">
                <a:solidFill>
                  <a:srgbClr val="3333FF"/>
                </a:solidFill>
              </a:rPr>
              <a:t>returns</a:t>
            </a:r>
            <a:r>
              <a:rPr lang="en-US" sz="2400" dirty="0"/>
              <a:t>, the </a:t>
            </a:r>
            <a:r>
              <a:rPr lang="en-US" sz="2400" i="1" u="sng" dirty="0"/>
              <a:t>actual </a:t>
            </a:r>
            <a:r>
              <a:rPr lang="en-US" sz="2400" dirty="0"/>
              <a:t>sums of discounted rewards from 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endParaRPr lang="en-US" sz="2400" dirty="0"/>
          </a:p>
          <a:p>
            <a:pPr lvl="1"/>
            <a:r>
              <a:rPr lang="en-US" sz="2400" dirty="0"/>
              <a:t>Average over multiple trials and visits to 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endParaRPr lang="en-US" sz="2400" i="1" dirty="0"/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b="1" i="1" dirty="0">
                <a:solidFill>
                  <a:srgbClr val="FF0000"/>
                </a:solidFill>
              </a:rPr>
              <a:t>direct evaluation </a:t>
            </a:r>
            <a:r>
              <a:rPr lang="en-US" sz="2800" dirty="0"/>
              <a:t>(or direct utility estimation)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7845" y="3733800"/>
            <a:ext cx="4541755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Estimation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3744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rgbClr val="00B050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rgbClr val="00B050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00CC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00CC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00CC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B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east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latin typeface="Calibri"/>
                <a:cs typeface="Calibri"/>
              </a:rPr>
              <a:t>, -1</a:t>
            </a:r>
          </a:p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east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lang="en-US" sz="2400" dirty="0">
                <a:latin typeface="Calibri"/>
                <a:cs typeface="Calibri"/>
              </a:rPr>
              <a:t>, -1</a:t>
            </a:r>
          </a:p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exit</a:t>
            </a:r>
            <a:r>
              <a:rPr lang="en-US" sz="2400" dirty="0">
                <a:latin typeface="Calibri"/>
                <a:cs typeface="Calibri"/>
              </a:rPr>
              <a:t>, 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x</a:t>
            </a:r>
            <a:r>
              <a:rPr lang="en-US" sz="2400" dirty="0">
                <a:latin typeface="Calibri"/>
                <a:cs typeface="Calibri"/>
              </a:rPr>
              <a:t>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B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east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latin typeface="Calibri"/>
                <a:cs typeface="Calibri"/>
              </a:rPr>
              <a:t>, -1</a:t>
            </a:r>
          </a:p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east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lang="en-US" sz="2400" dirty="0">
                <a:latin typeface="Calibri"/>
                <a:cs typeface="Calibri"/>
              </a:rPr>
              <a:t>, -1</a:t>
            </a:r>
          </a:p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exit</a:t>
            </a:r>
            <a:r>
              <a:rPr lang="en-US" sz="2400" dirty="0">
                <a:latin typeface="Calibri"/>
                <a:cs typeface="Calibri"/>
              </a:rPr>
              <a:t>, 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x</a:t>
            </a:r>
            <a:r>
              <a:rPr lang="en-US" sz="2400" dirty="0">
                <a:latin typeface="Calibri"/>
                <a:cs typeface="Calibri"/>
              </a:rPr>
              <a:t>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north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latin typeface="Calibri"/>
                <a:cs typeface="Calibri"/>
              </a:rPr>
              <a:t>, -1</a:t>
            </a:r>
          </a:p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east</a:t>
            </a:r>
            <a:r>
              <a:rPr lang="en-US" sz="2400" dirty="0">
                <a:latin typeface="Calibri"/>
                <a:cs typeface="Calibri"/>
              </a:rPr>
              <a:t>,  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lang="en-US" sz="2400" dirty="0">
                <a:latin typeface="Calibri"/>
                <a:cs typeface="Calibri"/>
              </a:rPr>
              <a:t>, -1</a:t>
            </a:r>
          </a:p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exit</a:t>
            </a:r>
            <a:r>
              <a:rPr lang="en-US" sz="2400" dirty="0">
                <a:latin typeface="Calibri"/>
                <a:cs typeface="Calibri"/>
              </a:rPr>
              <a:t>,   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x</a:t>
            </a:r>
            <a:r>
              <a:rPr lang="en-US" sz="2400" dirty="0">
                <a:latin typeface="Calibri"/>
                <a:cs typeface="Calibri"/>
              </a:rPr>
              <a:t>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north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latin typeface="Calibri"/>
                <a:cs typeface="Calibri"/>
              </a:rPr>
              <a:t>, -1</a:t>
            </a:r>
          </a:p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east</a:t>
            </a:r>
            <a:r>
              <a:rPr lang="en-US" sz="2400" dirty="0">
                <a:latin typeface="Calibri"/>
                <a:cs typeface="Calibri"/>
              </a:rPr>
              <a:t>,  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lang="en-US" sz="2400" dirty="0">
                <a:latin typeface="Calibri"/>
                <a:cs typeface="Calibri"/>
              </a:rPr>
              <a:t>, -1</a:t>
            </a:r>
          </a:p>
          <a:p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exit</a:t>
            </a:r>
            <a:r>
              <a:rPr lang="en-US" sz="2400" dirty="0">
                <a:latin typeface="Calibri"/>
                <a:cs typeface="Calibri"/>
              </a:rPr>
              <a:t>,   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x</a:t>
            </a:r>
            <a:r>
              <a:rPr lang="en-US" sz="2400" dirty="0">
                <a:latin typeface="Calibri"/>
                <a:cs typeface="Calibri"/>
              </a:rPr>
              <a:t>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570402"/>
              </p:ext>
            </p:extLst>
          </p:nvPr>
        </p:nvGraphicFramePr>
        <p:xfrm>
          <a:off x="9067800" y="2496024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rgbClr val="00B050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rgbClr val="00B050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estimation?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</a:t>
            </a:r>
            <a:r>
              <a:rPr lang="en-US" sz="2400" i="1" dirty="0">
                <a:solidFill>
                  <a:srgbClr val="CC00CC"/>
                </a:solidFill>
              </a:rPr>
              <a:t>T</a:t>
            </a:r>
            <a:r>
              <a:rPr lang="en-US" sz="2400" dirty="0"/>
              <a:t> and </a:t>
            </a:r>
            <a:r>
              <a:rPr lang="en-US" sz="2400" i="1" dirty="0">
                <a:solidFill>
                  <a:srgbClr val="CC00CC"/>
                </a:solidFill>
              </a:rPr>
              <a:t>R</a:t>
            </a:r>
            <a:endParaRPr lang="en-US" sz="2400" dirty="0">
              <a:latin typeface="Calibri"/>
              <a:cs typeface="Calibri"/>
            </a:endParaRPr>
          </a:p>
          <a:p>
            <a:pPr lvl="1"/>
            <a:r>
              <a:rPr lang="en-US" sz="2400" dirty="0">
                <a:latin typeface="Calibri"/>
                <a:cs typeface="Calibri"/>
              </a:rPr>
              <a:t>It converges to the right answer in the limit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What’s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 (fixable)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cs typeface="Calibri"/>
              </a:rPr>
              <a:t> ignores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86650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rgbClr val="00B050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rgbClr val="00B050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4165B-02AE-B955-F7A9-D92D021240EB}"/>
              </a:ext>
            </a:extLst>
          </p:cNvPr>
          <p:cNvSpPr txBox="1"/>
          <p:nvPr/>
        </p:nvSpPr>
        <p:spPr>
          <a:xfrm>
            <a:off x="4320628" y="5791200"/>
            <a:ext cx="3451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E.g., B=at home, 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study hard</a:t>
            </a:r>
          </a:p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E=at library, 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study hard</a:t>
            </a:r>
          </a:p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C=know material, 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go to exam </a:t>
            </a:r>
          </a:p>
        </p:txBody>
      </p:sp>
      <p:sp>
        <p:nvSpPr>
          <p:cNvPr id="6" name="Isosceles Triangle 21">
            <a:extLst>
              <a:ext uri="{FF2B5EF4-FFF2-40B4-BE49-F238E27FC236}">
                <a16:creationId xmlns:a16="http://schemas.microsoft.com/office/drawing/2014/main" id="{EC9FE28C-92DD-AABA-E8EF-C335D9DAA298}"/>
              </a:ext>
            </a:extLst>
          </p:cNvPr>
          <p:cNvSpPr/>
          <p:nvPr/>
        </p:nvSpPr>
        <p:spPr>
          <a:xfrm rot="5400000">
            <a:off x="9387176" y="3377056"/>
            <a:ext cx="228600" cy="105354"/>
          </a:xfrm>
          <a:prstGeom prst="triangle">
            <a:avLst/>
          </a:prstGeom>
          <a:solidFill>
            <a:srgbClr val="CC00CC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22">
            <a:extLst>
              <a:ext uri="{FF2B5EF4-FFF2-40B4-BE49-F238E27FC236}">
                <a16:creationId xmlns:a16="http://schemas.microsoft.com/office/drawing/2014/main" id="{3572E791-6FE7-1565-0DE8-40EB82A244B7}"/>
              </a:ext>
            </a:extLst>
          </p:cNvPr>
          <p:cNvSpPr/>
          <p:nvPr/>
        </p:nvSpPr>
        <p:spPr>
          <a:xfrm rot="5400000">
            <a:off x="10270713" y="3380499"/>
            <a:ext cx="228600" cy="105354"/>
          </a:xfrm>
          <a:prstGeom prst="triangle">
            <a:avLst/>
          </a:prstGeom>
          <a:solidFill>
            <a:srgbClr val="CC00CC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Isosceles Triangle 23">
            <a:extLst>
              <a:ext uri="{FF2B5EF4-FFF2-40B4-BE49-F238E27FC236}">
                <a16:creationId xmlns:a16="http://schemas.microsoft.com/office/drawing/2014/main" id="{C9F1BFB5-104C-F749-B478-7EA04C6520BE}"/>
              </a:ext>
            </a:extLst>
          </p:cNvPr>
          <p:cNvSpPr/>
          <p:nvPr/>
        </p:nvSpPr>
        <p:spPr>
          <a:xfrm>
            <a:off x="9906000" y="3848755"/>
            <a:ext cx="228600" cy="99620"/>
          </a:xfrm>
          <a:prstGeom prst="triangle">
            <a:avLst/>
          </a:prstGeom>
          <a:solidFill>
            <a:srgbClr val="CC00CC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(TD)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600" y="22860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23" y="1219200"/>
            <a:ext cx="4647754" cy="4562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192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TD as approximate Bellman update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8763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Given a fixed policy, the value of a state is an expectation over next-state values:</a:t>
            </a:r>
          </a:p>
          <a:p>
            <a:pPr lvl="1">
              <a:lnSpc>
                <a:spcPct val="80000"/>
              </a:lnSpc>
            </a:pP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V</a:t>
            </a:r>
            <a:r>
              <a:rPr lang="en-US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=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s’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(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s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)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’) [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(s,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,s’)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dirty="0" err="1">
                <a:solidFill>
                  <a:srgbClr val="CC00CC"/>
                </a:solidFill>
              </a:rPr>
              <a:t>V</a:t>
            </a:r>
            <a:r>
              <a:rPr lang="en-US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dirty="0">
                <a:solidFill>
                  <a:srgbClr val="CC00CC"/>
                </a:solidFill>
              </a:rPr>
              <a:t>(s’) ]</a:t>
            </a:r>
          </a:p>
          <a:p>
            <a:pPr>
              <a:lnSpc>
                <a:spcPct val="80000"/>
              </a:lnSpc>
            </a:pPr>
            <a:endParaRPr lang="en-US" sz="3200" dirty="0">
              <a:solidFill>
                <a:srgbClr val="CC00CC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 1: Use actual samples to estimate the expectation:</a:t>
            </a:r>
          </a:p>
          <a:p>
            <a:pPr lvl="1">
              <a:lnSpc>
                <a:spcPct val="80000"/>
              </a:lnSpc>
            </a:pPr>
            <a:r>
              <a:rPr lang="en-US" sz="3200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sample</a:t>
            </a:r>
            <a:r>
              <a:rPr lang="en-US" sz="3200" baseline="-25000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1</a:t>
            </a:r>
            <a:r>
              <a:rPr lang="en-US" sz="3200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 = </a:t>
            </a:r>
            <a:r>
              <a:rPr lang="en-US" sz="3200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R</a:t>
            </a:r>
            <a:r>
              <a:rPr lang="en-US" sz="3200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(s,</a:t>
            </a:r>
            <a:r>
              <a:rPr lang="en-US" sz="3200" dirty="0">
                <a:solidFill>
                  <a:srgbClr val="CC00CC"/>
                </a:solidFill>
                <a:latin typeface="Calibri"/>
                <a:ea typeface="+mn-ea"/>
                <a:cs typeface="Calibri"/>
                <a:sym typeface="Symbol" pitchFamily="18" charset="2"/>
              </a:rPr>
              <a:t>(s)</a:t>
            </a:r>
            <a:r>
              <a:rPr lang="en-US" sz="3200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,s</a:t>
            </a:r>
            <a:r>
              <a:rPr lang="en-US" sz="3200" baseline="-25000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1</a:t>
            </a:r>
            <a:r>
              <a:rPr lang="en-US" sz="3200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’)</a:t>
            </a:r>
            <a:r>
              <a:rPr lang="en-US" sz="3200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+</a:t>
            </a:r>
            <a:r>
              <a:rPr lang="en-US" sz="3200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 </a:t>
            </a:r>
            <a:r>
              <a:rPr lang="en-US" sz="3200" dirty="0" err="1">
                <a:solidFill>
                  <a:srgbClr val="CC00CC"/>
                </a:solidFill>
                <a:ea typeface="ＭＳ Ｐゴシック" pitchFamily="34" charset="-128"/>
                <a:cs typeface="+mn-cs"/>
              </a:rPr>
              <a:t>γ</a:t>
            </a:r>
            <a:r>
              <a:rPr lang="en-US" sz="3200" dirty="0" err="1">
                <a:solidFill>
                  <a:srgbClr val="CC00CC"/>
                </a:solidFill>
                <a:ea typeface="+mn-ea"/>
                <a:cs typeface="+mn-cs"/>
              </a:rPr>
              <a:t>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cs typeface="+mn-cs"/>
                <a:sym typeface="Symbol" pitchFamily="18" charset="2"/>
              </a:rPr>
              <a:t></a:t>
            </a:r>
            <a:r>
              <a:rPr lang="en-US" sz="3200" dirty="0">
                <a:solidFill>
                  <a:srgbClr val="CC00CC"/>
                </a:solidFill>
                <a:ea typeface="+mn-ea"/>
                <a:cs typeface="+mn-cs"/>
              </a:rPr>
              <a:t>(s</a:t>
            </a:r>
            <a:r>
              <a:rPr lang="en-US" sz="3200" baseline="-25000" dirty="0">
                <a:solidFill>
                  <a:srgbClr val="CC00CC"/>
                </a:solidFill>
                <a:ea typeface="+mn-ea"/>
                <a:cs typeface="+mn-cs"/>
              </a:rPr>
              <a:t>1</a:t>
            </a:r>
            <a:r>
              <a:rPr lang="en-US" sz="3200" dirty="0">
                <a:solidFill>
                  <a:srgbClr val="CC00CC"/>
                </a:solidFill>
                <a:ea typeface="+mn-ea"/>
                <a:cs typeface="+mn-cs"/>
              </a:rPr>
              <a:t>’) </a:t>
            </a:r>
          </a:p>
          <a:p>
            <a:pPr lvl="1">
              <a:lnSpc>
                <a:spcPct val="80000"/>
              </a:lnSpc>
            </a:pPr>
            <a:r>
              <a:rPr lang="en-US" sz="3200" dirty="0">
                <a:solidFill>
                  <a:srgbClr val="CC00CC"/>
                </a:solidFill>
                <a:sym typeface="Symbol"/>
              </a:rPr>
              <a:t>sample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(s,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,s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’)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sz="3200" dirty="0" err="1">
                <a:solidFill>
                  <a:srgbClr val="CC00CC"/>
                </a:solidFill>
              </a:rPr>
              <a:t>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3200" dirty="0">
                <a:solidFill>
                  <a:srgbClr val="CC00CC"/>
                </a:solidFill>
              </a:rPr>
              <a:t>(s</a:t>
            </a:r>
            <a:r>
              <a:rPr lang="en-US" sz="3200" baseline="-25000" dirty="0">
                <a:solidFill>
                  <a:srgbClr val="CC00CC"/>
                </a:solidFill>
              </a:rPr>
              <a:t>2</a:t>
            </a:r>
            <a:r>
              <a:rPr lang="en-US" sz="3200" dirty="0">
                <a:solidFill>
                  <a:srgbClr val="CC00CC"/>
                </a:solidFill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3200" dirty="0">
                <a:solidFill>
                  <a:srgbClr val="CC00CC"/>
                </a:solidFill>
              </a:rPr>
              <a:t>…</a:t>
            </a:r>
          </a:p>
          <a:p>
            <a:pPr lvl="1">
              <a:lnSpc>
                <a:spcPct val="80000"/>
              </a:lnSpc>
              <a:buClr>
                <a:srgbClr val="000000"/>
              </a:buClr>
            </a:pPr>
            <a:r>
              <a:rPr lang="en-US" sz="3200" dirty="0" err="1">
                <a:solidFill>
                  <a:srgbClr val="CC00CC"/>
                </a:solidFill>
                <a:sym typeface="Symbol"/>
              </a:rPr>
              <a:t>sample</a:t>
            </a:r>
            <a:r>
              <a:rPr lang="en-US" sz="3200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(s,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3200" dirty="0" err="1">
                <a:solidFill>
                  <a:srgbClr val="CC00CC"/>
                </a:solidFill>
                <a:sym typeface="Symbol"/>
              </a:rPr>
              <a:t>s</a:t>
            </a:r>
            <a:r>
              <a:rPr lang="en-US" sz="3200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’)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sz="3200" dirty="0" err="1">
                <a:solidFill>
                  <a:srgbClr val="CC00CC"/>
                </a:solidFill>
              </a:rPr>
              <a:t>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3200" dirty="0">
                <a:solidFill>
                  <a:srgbClr val="CC00CC"/>
                </a:solidFill>
              </a:rPr>
              <a:t>(</a:t>
            </a:r>
            <a:r>
              <a:rPr lang="en-US" sz="3200" dirty="0" err="1">
                <a:solidFill>
                  <a:srgbClr val="CC00CC"/>
                </a:solidFill>
              </a:rPr>
              <a:t>s</a:t>
            </a:r>
            <a:r>
              <a:rPr lang="en-US" sz="3200" baseline="-25000" dirty="0" err="1">
                <a:solidFill>
                  <a:srgbClr val="CC00CC"/>
                </a:solidFill>
              </a:rPr>
              <a:t>N</a:t>
            </a:r>
            <a:r>
              <a:rPr lang="en-US" sz="3200" dirty="0">
                <a:solidFill>
                  <a:srgbClr val="CC00CC"/>
                </a:solidFill>
              </a:rPr>
              <a:t>’)</a:t>
            </a:r>
          </a:p>
          <a:p>
            <a:pPr lvl="1">
              <a:lnSpc>
                <a:spcPct val="80000"/>
              </a:lnSpc>
              <a:buClr>
                <a:srgbClr val="000000"/>
              </a:buClr>
            </a:pP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(s)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 1/N </a:t>
            </a:r>
            <a:r>
              <a:rPr lang="en-US" sz="3200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dirty="0" err="1">
                <a:solidFill>
                  <a:srgbClr val="CC00CC"/>
                </a:solidFill>
                <a:sym typeface="Symbol"/>
              </a:rPr>
              <a:t>sample</a:t>
            </a:r>
            <a:r>
              <a:rPr lang="en-US" sz="3200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 </a:t>
            </a:r>
            <a:endParaRPr lang="en-US" sz="3200" dirty="0">
              <a:solidFill>
                <a:srgbClr val="CC00CC"/>
              </a:solidFill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1400" y="4038600"/>
            <a:ext cx="3429000" cy="2469444"/>
          </a:xfrm>
          <a:prstGeom prst="rect">
            <a:avLst/>
          </a:prstGeom>
          <a:noFill/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20200" y="4982432"/>
            <a:ext cx="463439" cy="83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89827" y="5744193"/>
            <a:ext cx="629973" cy="588588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686800" y="990600"/>
            <a:ext cx="3733800" cy="2438400"/>
            <a:chOff x="8686800" y="990600"/>
            <a:chExt cx="3733800" cy="2438400"/>
          </a:xfrm>
        </p:grpSpPr>
        <p:sp>
          <p:nvSpPr>
            <p:cNvPr id="5" name="Cloud Callout 4"/>
            <p:cNvSpPr/>
            <p:nvPr/>
          </p:nvSpPr>
          <p:spPr>
            <a:xfrm>
              <a:off x="8686800" y="990600"/>
              <a:ext cx="3733800" cy="2438400"/>
            </a:xfrm>
            <a:prstGeom prst="cloudCallout">
              <a:avLst/>
            </a:prstGeom>
            <a:solidFill>
              <a:srgbClr val="FFFFFF"/>
            </a:solidFill>
            <a:ln w="38100" cmpd="sng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9448800" y="1371600"/>
              <a:ext cx="2133600" cy="1536543"/>
              <a:chOff x="7143135" y="1373299"/>
              <a:chExt cx="4439265" cy="3197001"/>
            </a:xfrm>
          </p:grpSpPr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43135" y="1373299"/>
                <a:ext cx="4439265" cy="3197001"/>
              </a:xfrm>
              <a:prstGeom prst="rect">
                <a:avLst/>
              </a:prstGeom>
              <a:noFill/>
            </p:spPr>
          </p:pic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210800" y="3896549"/>
                <a:ext cx="457200" cy="244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067801" y="3886200"/>
                <a:ext cx="509618" cy="2188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677400" y="2895600"/>
                <a:ext cx="433322" cy="781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2" descr="C:\Users\Dan\Dropbox\Office\CS 188\Ketrina Art\MDPs\AgentTopDown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471422" y="3581400"/>
                <a:ext cx="815578" cy="762000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6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400000">
            <a:off x="9863348" y="5599013"/>
            <a:ext cx="463439" cy="83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8644148" y="5605252"/>
            <a:ext cx="463439" cy="83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MDP is initially unknown? Lots of things change!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Exploration</a:t>
            </a:r>
            <a:r>
              <a:rPr lang="en-US" dirty="0"/>
              <a:t>: you have to </a:t>
            </a:r>
            <a:r>
              <a:rPr lang="en-US" b="1" i="1" dirty="0">
                <a:solidFill>
                  <a:srgbClr val="0000FF"/>
                </a:solidFill>
              </a:rPr>
              <a:t>try unknown actions </a:t>
            </a:r>
            <a:r>
              <a:rPr lang="en-US" dirty="0"/>
              <a:t>to get information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Exploitation</a:t>
            </a:r>
            <a:r>
              <a:rPr lang="en-US" dirty="0"/>
              <a:t>: eventually, you have to use what you know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Regret</a:t>
            </a:r>
            <a:r>
              <a:rPr lang="en-US" dirty="0"/>
              <a:t>: early on, you inevitably “make mistakes” and lose reward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Sampling</a:t>
            </a:r>
            <a:r>
              <a:rPr lang="en-US" dirty="0"/>
              <a:t>: you may need to repeat many times to get good estimates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Generalization</a:t>
            </a:r>
            <a:r>
              <a:rPr lang="en-US" dirty="0"/>
              <a:t>: what you learn in one state may apply to others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D7CBA2C-8853-4EEC-A9C0-BF38CC3A908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12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TD as approximate Bellman update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96774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 2: Update value of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s</a:t>
            </a:r>
            <a:r>
              <a:rPr lang="en-US" sz="2800" dirty="0">
                <a:latin typeface="Calibri"/>
                <a:cs typeface="Calibri"/>
              </a:rPr>
              <a:t> after each transition </a:t>
            </a:r>
            <a:r>
              <a:rPr lang="en-US" sz="2800" dirty="0" err="1">
                <a:solidFill>
                  <a:srgbClr val="CC00CC"/>
                </a:solidFill>
                <a:latin typeface="Calibri"/>
                <a:cs typeface="Calibri"/>
              </a:rPr>
              <a:t>s,a,s’,r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:</a:t>
            </a:r>
          </a:p>
          <a:p>
            <a:pPr>
              <a:lnSpc>
                <a:spcPct val="80000"/>
              </a:lnSpc>
            </a:pPr>
            <a:endParaRPr lang="en-US" sz="2800" dirty="0">
              <a:sym typeface="Symbol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sym typeface="Symbol"/>
              </a:rPr>
              <a:t>Update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</a:rPr>
              <a:t>V</a:t>
            </a:r>
            <a:r>
              <a:rPr lang="en-US" sz="28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 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400" dirty="0">
                <a:solidFill>
                  <a:srgbClr val="CC00CC"/>
                </a:solidFill>
              </a:rPr>
              <a:t>[3,1]</a:t>
            </a:r>
            <a:r>
              <a:rPr lang="en-US" sz="2800" dirty="0">
                <a:solidFill>
                  <a:srgbClr val="CC00CC"/>
                </a:solidFill>
              </a:rPr>
              <a:t>) </a:t>
            </a:r>
            <a:r>
              <a:rPr lang="en-US" sz="2800" dirty="0">
                <a:solidFill>
                  <a:srgbClr val="000000"/>
                </a:solidFill>
              </a:rPr>
              <a:t>based on</a:t>
            </a:r>
            <a:r>
              <a:rPr lang="en-US" sz="2800" dirty="0">
                <a:solidFill>
                  <a:srgbClr val="000000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[3,1]</a:t>
            </a:r>
            <a:r>
              <a:rPr lang="en-US" sz="2800" dirty="0">
                <a:solidFill>
                  <a:srgbClr val="CC00CC"/>
                </a:solidFill>
                <a:ea typeface="+mn-ea"/>
                <a:sym typeface="Symbol"/>
              </a:rPr>
              <a:t>,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+mn-ea"/>
                <a:cs typeface="Calibri"/>
                <a:sym typeface="Symbol" pitchFamily="18" charset="2"/>
              </a:rPr>
              <a:t>up</a:t>
            </a:r>
            <a:r>
              <a:rPr lang="en-US" sz="2800" dirty="0">
                <a:solidFill>
                  <a:srgbClr val="CC00CC"/>
                </a:solidFill>
                <a:ea typeface="+mn-ea"/>
                <a:sym typeface="Symbol"/>
              </a:rPr>
              <a:t>,</a:t>
            </a:r>
            <a:r>
              <a:rPr lang="en-US" sz="2400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[3,2]</a:t>
            </a:r>
            <a:r>
              <a:rPr lang="en-US" sz="2800" dirty="0">
                <a:solidFill>
                  <a:srgbClr val="CC00CC"/>
                </a:solidFill>
                <a:cs typeface="+mn-cs"/>
                <a:sym typeface="Symbol"/>
              </a:rPr>
              <a:t>)</a:t>
            </a:r>
            <a:r>
              <a:rPr lang="en-US" sz="2800" i="1" dirty="0">
                <a:solidFill>
                  <a:srgbClr val="CC00CC"/>
                </a:solidFill>
                <a:cs typeface="+mn-cs"/>
                <a:sym typeface="Symbol"/>
              </a:rPr>
              <a:t> </a:t>
            </a:r>
            <a:r>
              <a:rPr lang="en-US" sz="2800" dirty="0">
                <a:solidFill>
                  <a:srgbClr val="000000"/>
                </a:solidFill>
                <a:cs typeface="+mn-cs"/>
                <a:sym typeface="Symbol"/>
              </a:rPr>
              <a:t>and</a:t>
            </a:r>
            <a:r>
              <a:rPr lang="en-US" sz="2800" dirty="0">
                <a:solidFill>
                  <a:srgbClr val="CC00CC"/>
                </a:solidFill>
                <a:cs typeface="+mn-cs"/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cs typeface="+mn-cs"/>
                <a:sym typeface="Symbol"/>
              </a:rPr>
              <a:t> 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  <a:cs typeface="+mn-cs"/>
              </a:rPr>
              <a:t>γ</a:t>
            </a:r>
            <a:r>
              <a:rPr lang="en-US" sz="2800" dirty="0" err="1">
                <a:solidFill>
                  <a:srgbClr val="CC00CC"/>
                </a:solidFill>
                <a:cs typeface="+mn-cs"/>
              </a:rPr>
              <a:t>V</a:t>
            </a:r>
            <a:r>
              <a:rPr lang="en-US" sz="2800" baseline="30000" dirty="0">
                <a:solidFill>
                  <a:srgbClr val="CC00CC"/>
                </a:solidFill>
                <a:ea typeface="ＭＳ Ｐゴシック" pitchFamily="34" charset="-128"/>
                <a:cs typeface="+mn-cs"/>
                <a:sym typeface="Symbol" pitchFamily="18" charset="2"/>
              </a:rPr>
              <a:t></a:t>
            </a:r>
            <a:r>
              <a:rPr lang="en-US" sz="2800" dirty="0">
                <a:solidFill>
                  <a:srgbClr val="CC00CC"/>
                </a:solidFill>
                <a:cs typeface="+mn-cs"/>
              </a:rPr>
              <a:t>(</a:t>
            </a:r>
            <a:r>
              <a:rPr lang="en-US" sz="2400" dirty="0">
                <a:solidFill>
                  <a:srgbClr val="CC00CC"/>
                </a:solidFill>
                <a:ea typeface="+mn-ea"/>
                <a:cs typeface="+mn-cs"/>
              </a:rPr>
              <a:t>[3,2]</a:t>
            </a:r>
            <a:r>
              <a:rPr lang="en-US" sz="2800" dirty="0">
                <a:solidFill>
                  <a:srgbClr val="CC00CC"/>
                </a:solidFill>
                <a:ea typeface="+mn-ea"/>
                <a:cs typeface="+mn-cs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ym typeface="Symbol"/>
              </a:rPr>
              <a:t>Update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</a:rPr>
              <a:t>V</a:t>
            </a:r>
            <a:r>
              <a:rPr lang="en-US" sz="28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 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400" dirty="0">
                <a:solidFill>
                  <a:srgbClr val="CC00CC"/>
                </a:solidFill>
              </a:rPr>
              <a:t>[3,2]</a:t>
            </a:r>
            <a:r>
              <a:rPr lang="en-US" sz="2800" dirty="0">
                <a:solidFill>
                  <a:srgbClr val="CC00CC"/>
                </a:solidFill>
              </a:rPr>
              <a:t>) </a:t>
            </a:r>
            <a:r>
              <a:rPr lang="en-US" sz="2800" dirty="0">
                <a:solidFill>
                  <a:srgbClr val="000000"/>
                </a:solidFill>
              </a:rPr>
              <a:t>based on</a:t>
            </a:r>
            <a:r>
              <a:rPr lang="en-US" sz="2800" dirty="0">
                <a:solidFill>
                  <a:srgbClr val="000000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[3,2]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up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[3,3]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0000"/>
                </a:solidFill>
                <a:sym typeface="Symbol"/>
              </a:rPr>
              <a:t>and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sz="2800" dirty="0" err="1">
                <a:solidFill>
                  <a:srgbClr val="CC00CC"/>
                </a:solidFill>
              </a:rPr>
              <a:t>V</a:t>
            </a:r>
            <a:r>
              <a:rPr lang="en-US" sz="28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400" dirty="0">
                <a:solidFill>
                  <a:srgbClr val="CC00CC"/>
                </a:solidFill>
              </a:rPr>
              <a:t>[3,3]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ym typeface="Symbol"/>
              </a:rPr>
              <a:t>Update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</a:rPr>
              <a:t>V</a:t>
            </a:r>
            <a:r>
              <a:rPr lang="en-US" sz="28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 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400" dirty="0">
                <a:solidFill>
                  <a:srgbClr val="CC00CC"/>
                </a:solidFill>
              </a:rPr>
              <a:t>[3,3]</a:t>
            </a:r>
            <a:r>
              <a:rPr lang="en-US" sz="2800" dirty="0">
                <a:solidFill>
                  <a:srgbClr val="CC00CC"/>
                </a:solidFill>
              </a:rPr>
              <a:t>) </a:t>
            </a:r>
            <a:r>
              <a:rPr lang="en-US" sz="2800" dirty="0">
                <a:solidFill>
                  <a:srgbClr val="000000"/>
                </a:solidFill>
              </a:rPr>
              <a:t>based on</a:t>
            </a:r>
            <a:r>
              <a:rPr lang="en-US" sz="2800" dirty="0">
                <a:solidFill>
                  <a:srgbClr val="000000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[3,3]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right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[4,3]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0000"/>
                </a:solidFill>
                <a:sym typeface="Symbol"/>
              </a:rPr>
              <a:t>and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sz="2800" dirty="0" err="1">
                <a:solidFill>
                  <a:srgbClr val="CC00CC"/>
                </a:solidFill>
              </a:rPr>
              <a:t>V</a:t>
            </a:r>
            <a:r>
              <a:rPr lang="en-US" sz="28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400" dirty="0">
                <a:solidFill>
                  <a:srgbClr val="CC00CC"/>
                </a:solidFill>
              </a:rPr>
              <a:t>[4,3]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1400" y="4038600"/>
            <a:ext cx="3429000" cy="2469444"/>
          </a:xfrm>
          <a:prstGeom prst="rect">
            <a:avLst/>
          </a:prstGeom>
          <a:noFill/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96400" y="5231233"/>
            <a:ext cx="352942" cy="63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89827" y="5744193"/>
            <a:ext cx="629973" cy="588588"/>
          </a:xfrm>
          <a:prstGeom prst="rect">
            <a:avLst/>
          </a:prstGeom>
          <a:noFill/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400000">
            <a:off x="9736898" y="4207702"/>
            <a:ext cx="33820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96400" y="4495800"/>
            <a:ext cx="352942" cy="63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069499">
            <a:off x="9144000" y="4191000"/>
            <a:ext cx="629973" cy="588588"/>
          </a:xfrm>
          <a:prstGeom prst="rect">
            <a:avLst/>
          </a:prstGeom>
          <a:noFill/>
        </p:spPr>
      </p:pic>
      <p:pic>
        <p:nvPicPr>
          <p:cNvPr id="19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0" y="4953000"/>
            <a:ext cx="629973" cy="588588"/>
          </a:xfrm>
          <a:prstGeom prst="rect">
            <a:avLst/>
          </a:prstGeom>
          <a:noFill/>
        </p:spPr>
      </p:pic>
      <p:pic>
        <p:nvPicPr>
          <p:cNvPr id="20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9982200" y="4191000"/>
            <a:ext cx="629973" cy="588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40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TD as approximate Bellman update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96774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 3: Update values by maintaining a </a:t>
            </a:r>
            <a:r>
              <a:rPr lang="en-US" sz="2800" b="1" i="1" dirty="0">
                <a:solidFill>
                  <a:srgbClr val="FF0000"/>
                </a:solidFill>
                <a:latin typeface="Calibri"/>
                <a:cs typeface="Calibri"/>
              </a:rPr>
              <a:t>running average</a:t>
            </a:r>
            <a:endParaRPr lang="en-US" sz="2400" b="1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68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averages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12192000" cy="5486399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you compute the average of 1, 4, 7?</a:t>
            </a:r>
          </a:p>
          <a:p>
            <a:r>
              <a:rPr lang="en-US" dirty="0"/>
              <a:t>Method 1: add them up and divide by N</a:t>
            </a:r>
          </a:p>
          <a:p>
            <a:pPr lvl="1"/>
            <a:r>
              <a:rPr lang="en-US" dirty="0"/>
              <a:t>1+4+7 = 12</a:t>
            </a:r>
          </a:p>
          <a:p>
            <a:pPr lvl="1"/>
            <a:r>
              <a:rPr lang="en-US" dirty="0"/>
              <a:t>average = 12/N = 12/3 = 4</a:t>
            </a:r>
          </a:p>
          <a:p>
            <a:r>
              <a:rPr lang="en-US" dirty="0"/>
              <a:t>Method 2: keep a running average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and a running count </a:t>
            </a:r>
            <a:r>
              <a:rPr lang="en-US" dirty="0">
                <a:solidFill>
                  <a:srgbClr val="CC00CC"/>
                </a:solidFill>
              </a:rPr>
              <a:t>n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n=0   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=0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n=1   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(0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)/1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 ( 0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0 + 1)/1   =   1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n=2   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(1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)/2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 (1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1 + 4)/2   =   2.5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n=3   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3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(2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3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)/3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 (2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2.5 + 7)/3   =   4</a:t>
            </a:r>
          </a:p>
          <a:p>
            <a:pPr lvl="1"/>
            <a:r>
              <a:rPr lang="en-US" dirty="0">
                <a:solidFill>
                  <a:srgbClr val="000000"/>
                </a:solidFill>
                <a:sym typeface="Symbol"/>
              </a:rPr>
              <a:t>General formula</a:t>
            </a:r>
            <a:r>
              <a:rPr lang="en-US" dirty="0">
                <a:solidFill>
                  <a:srgbClr val="CC00CC"/>
                </a:solidFill>
                <a:sym typeface="Symbol"/>
              </a:rPr>
              <a:t>: 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((n-1)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n-1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)/n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              =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[(n-1)/n]</a:t>
            </a:r>
            <a:r>
              <a:rPr lang="en-US" baseline="-25000" dirty="0">
                <a:solidFill>
                  <a:srgbClr val="0000FF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n-1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[1/n]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dirty="0">
                <a:sym typeface="Symbol"/>
              </a:rPr>
              <a:t>(weighted average of old mean, new sample)</a:t>
            </a:r>
            <a:endParaRPr lang="en-US" dirty="0"/>
          </a:p>
          <a:p>
            <a:pPr lvl="1"/>
            <a:endParaRPr lang="en-US" dirty="0">
              <a:solidFill>
                <a:srgbClr val="CC00CC"/>
              </a:solidFill>
            </a:endParaRPr>
          </a:p>
          <a:p>
            <a:pPr lvl="1"/>
            <a:endParaRPr lang="en-US" dirty="0">
              <a:solidFill>
                <a:srgbClr val="CC00CC"/>
              </a:solidFill>
            </a:endParaRPr>
          </a:p>
          <a:p>
            <a:pPr lvl="1"/>
            <a:endParaRPr 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4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averages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use a weighted average with a fixed weight?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n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dirty="0">
                <a:solidFill>
                  <a:srgbClr val="0000FF"/>
                </a:solidFill>
                <a:sym typeface="Symbol"/>
              </a:rPr>
              <a:t> (1-)</a:t>
            </a:r>
            <a:r>
              <a:rPr lang="en-US" baseline="-25000" dirty="0">
                <a:solidFill>
                  <a:srgbClr val="0000FF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n-1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n=1   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n=2   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(1-)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(1-)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 </a:t>
            </a:r>
            <a:endParaRPr lang="en-US" dirty="0">
              <a:solidFill>
                <a:srgbClr val="CC00CC"/>
              </a:solidFill>
              <a:sym typeface="Symbol"/>
            </a:endParaRP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n=3   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3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(1-)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3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(1-)</a:t>
            </a:r>
            <a:r>
              <a:rPr lang="en-US" baseline="30000" dirty="0">
                <a:solidFill>
                  <a:srgbClr val="0000FF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(1-)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+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3 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n=4   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4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(1-)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3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4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(1-)</a:t>
            </a:r>
            <a:r>
              <a:rPr lang="en-US" baseline="30000" dirty="0">
                <a:solidFill>
                  <a:srgbClr val="0000FF"/>
                </a:solidFill>
                <a:sym typeface="Symbol"/>
              </a:rPr>
              <a:t>3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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+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(1-)</a:t>
            </a:r>
            <a:r>
              <a:rPr lang="en-US" baseline="30000" dirty="0">
                <a:solidFill>
                  <a:srgbClr val="0000FF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2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+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(1-)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3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+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4</a:t>
            </a:r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I.e., </a:t>
            </a:r>
            <a:r>
              <a:rPr lang="en-US" b="1" i="1" dirty="0">
                <a:solidFill>
                  <a:srgbClr val="FF0000"/>
                </a:solidFill>
                <a:sym typeface="Symbol"/>
              </a:rPr>
              <a:t>exponential forgetting</a:t>
            </a:r>
            <a:r>
              <a:rPr lang="en-US" dirty="0">
                <a:sym typeface="Symbol"/>
              </a:rPr>
              <a:t> of old values</a:t>
            </a:r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is a convex combination of sample values (weights sum to 1)</a:t>
            </a:r>
          </a:p>
          <a:p>
            <a:r>
              <a:rPr lang="en-US" dirty="0">
                <a:solidFill>
                  <a:srgbClr val="CC00CC"/>
                </a:solidFill>
                <a:sym typeface="Symbol"/>
              </a:rPr>
              <a:t>E[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] </a:t>
            </a:r>
            <a:r>
              <a:rPr lang="en-US" dirty="0">
                <a:sym typeface="Symbol"/>
              </a:rPr>
              <a:t>is a convex combination of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E[X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]</a:t>
            </a:r>
            <a:r>
              <a:rPr lang="en-US" dirty="0">
                <a:sym typeface="Symbol"/>
              </a:rPr>
              <a:t> values, hence unbiased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1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TD as approximate Bellman update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9677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 3: Update values by maintaining a </a:t>
            </a:r>
            <a:r>
              <a:rPr lang="en-US" sz="2800" b="1" i="1" dirty="0">
                <a:solidFill>
                  <a:srgbClr val="FF0000"/>
                </a:solidFill>
                <a:latin typeface="Calibri"/>
                <a:cs typeface="Calibri"/>
              </a:rPr>
              <a:t>running average</a:t>
            </a:r>
          </a:p>
          <a:p>
            <a:pPr marL="342882" lvl="1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3200" dirty="0">
                <a:solidFill>
                  <a:srgbClr val="CC00CC"/>
                </a:solidFill>
                <a:sym typeface="Symbol"/>
              </a:rPr>
              <a:t>sample 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(s,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,s’)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sz="3200" dirty="0" err="1">
                <a:solidFill>
                  <a:srgbClr val="CC00CC"/>
                </a:solidFill>
              </a:rPr>
              <a:t>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 </a:t>
            </a:r>
            <a:r>
              <a:rPr lang="en-US" sz="3200" dirty="0">
                <a:solidFill>
                  <a:srgbClr val="CC00CC"/>
                </a:solidFill>
              </a:rPr>
              <a:t>(s’) </a:t>
            </a:r>
          </a:p>
          <a:p>
            <a:pPr marL="342882" lvl="1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(s)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sz="3200" dirty="0">
                <a:solidFill>
                  <a:srgbClr val="0000FF"/>
                </a:solidFill>
                <a:sym typeface="Symbol"/>
              </a:rPr>
              <a:t>(1-)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(s)  +  </a:t>
            </a:r>
            <a:r>
              <a:rPr lang="en-US" sz="32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sample</a:t>
            </a:r>
            <a:endParaRPr lang="en-US" sz="3200" dirty="0">
              <a:solidFill>
                <a:srgbClr val="CC00CC"/>
              </a:solidFill>
            </a:endParaRPr>
          </a:p>
          <a:p>
            <a:pPr marL="342882" lvl="1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(s)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(s)  +  </a:t>
            </a:r>
            <a:r>
              <a:rPr lang="en-US" sz="32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C00CC"/>
                </a:solidFill>
              </a:rPr>
              <a:t>[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sample - 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(s)]</a:t>
            </a:r>
          </a:p>
          <a:p>
            <a:pPr marL="342882" lvl="1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3200" dirty="0">
                <a:solidFill>
                  <a:srgbClr val="000090"/>
                </a:solidFill>
                <a:ea typeface="ＭＳ Ｐゴシック" pitchFamily="34" charset="-128"/>
              </a:rPr>
              <a:t>This is the </a:t>
            </a:r>
            <a:r>
              <a:rPr lang="en-US" sz="3200" b="1" i="1" dirty="0">
                <a:solidFill>
                  <a:srgbClr val="3333FF"/>
                </a:solidFill>
                <a:ea typeface="ＭＳ Ｐゴシック" pitchFamily="34" charset="-128"/>
              </a:rPr>
              <a:t>temporal difference learning rule</a:t>
            </a:r>
          </a:p>
          <a:p>
            <a:pPr marL="342882" lvl="1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3200" dirty="0">
                <a:solidFill>
                  <a:srgbClr val="CC00CC"/>
                </a:solidFill>
              </a:rPr>
              <a:t>[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sample - 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(s)] </a:t>
            </a:r>
            <a:r>
              <a:rPr lang="en-US" sz="3200" dirty="0">
                <a:solidFill>
                  <a:srgbClr val="000090"/>
                </a:solidFill>
                <a:ea typeface="ＭＳ Ｐゴシック" pitchFamily="34" charset="-128"/>
              </a:rPr>
              <a:t>is the “TD error”</a:t>
            </a:r>
          </a:p>
          <a:p>
            <a:pPr marL="342882" lvl="1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32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32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i</a:t>
            </a:r>
            <a:r>
              <a:rPr lang="en-US" sz="3200" dirty="0">
                <a:solidFill>
                  <a:srgbClr val="000090"/>
                </a:solidFill>
                <a:ea typeface="ＭＳ Ｐゴシック" pitchFamily="34" charset="-128"/>
              </a:rPr>
              <a:t>s the </a:t>
            </a:r>
            <a:r>
              <a:rPr lang="en-US" sz="3200" b="1" i="1" dirty="0">
                <a:solidFill>
                  <a:srgbClr val="3333FF"/>
                </a:solidFill>
                <a:ea typeface="ＭＳ Ｐゴシック" pitchFamily="34" charset="-128"/>
              </a:rPr>
              <a:t>learning rate</a:t>
            </a:r>
          </a:p>
          <a:p>
            <a:pPr marL="342882" lvl="1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3200" dirty="0">
                <a:solidFill>
                  <a:srgbClr val="000090"/>
                </a:solidFill>
                <a:ea typeface="ＭＳ Ｐゴシック" pitchFamily="34" charset="-128"/>
              </a:rPr>
              <a:t>I.e., observe a sample, move 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3200" dirty="0">
                <a:solidFill>
                  <a:srgbClr val="CC00CC"/>
                </a:solidFill>
                <a:ea typeface="ＭＳ Ｐゴシック" pitchFamily="34" charset="-128"/>
              </a:rPr>
              <a:t>(s) </a:t>
            </a:r>
            <a:r>
              <a:rPr lang="en-US" sz="3200" dirty="0">
                <a:solidFill>
                  <a:srgbClr val="000090"/>
                </a:solidFill>
                <a:ea typeface="ＭＳ Ｐゴシック" pitchFamily="34" charset="-128"/>
              </a:rPr>
              <a:t>a little bit to make it more consistent with its neighbor </a:t>
            </a:r>
            <a:r>
              <a:rPr lang="en-US" sz="3200" dirty="0">
                <a:solidFill>
                  <a:srgbClr val="CC00CC"/>
                </a:solidFill>
              </a:rPr>
              <a:t>V</a:t>
            </a:r>
            <a:r>
              <a:rPr lang="en-US" sz="32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 </a:t>
            </a:r>
            <a:r>
              <a:rPr lang="en-US" sz="3200" dirty="0">
                <a:solidFill>
                  <a:srgbClr val="CC00CC"/>
                </a:solidFill>
              </a:rPr>
              <a:t>(s’) </a:t>
            </a:r>
            <a:endParaRPr lang="en-US" sz="3200" dirty="0">
              <a:solidFill>
                <a:srgbClr val="000090"/>
              </a:solidFill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613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55878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385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dirty="0">
                <a:solidFill>
                  <a:srgbClr val="3333FF"/>
                </a:solidFill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east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172744"/>
              </p:ext>
            </p:extLst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7026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97807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east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400" b="1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91518"/>
              </p:ext>
            </p:extLst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rgbClr val="00B050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rgbClr val="00B050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05200" y="5562600"/>
            <a:ext cx="7741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V</a:t>
            </a:r>
            <a:r>
              <a:rPr lang="en-US" sz="28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(s)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(1-)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V</a:t>
            </a:r>
            <a:r>
              <a:rPr lang="en-US" sz="28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(s) 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C00CC"/>
                </a:solidFill>
              </a:rPr>
              <a:t>[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(s,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,s’)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sz="2800" dirty="0" err="1">
                <a:solidFill>
                  <a:srgbClr val="CC00CC"/>
                </a:solidFill>
              </a:rPr>
              <a:t>V</a:t>
            </a:r>
            <a:r>
              <a:rPr lang="en-US" sz="28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 </a:t>
            </a:r>
            <a:r>
              <a:rPr lang="en-US" sz="2800" dirty="0">
                <a:solidFill>
                  <a:srgbClr val="CC00CC"/>
                </a:solidFill>
              </a:rPr>
              <a:t>(s’)]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learning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But we can’t use the value function, or improve the policy, without a transition model to do one-step greedy </a:t>
            </a:r>
            <a:r>
              <a:rPr lang="en-US" sz="2800" dirty="0" err="1">
                <a:latin typeface="Calibri"/>
                <a:cs typeface="Calibri"/>
              </a:rPr>
              <a:t>expectimax</a:t>
            </a:r>
            <a:r>
              <a:rPr lang="en-US" sz="2800" dirty="0">
                <a:latin typeface="Calibri"/>
                <a:cs typeface="Calibri"/>
              </a:rPr>
              <a:t>!</a:t>
            </a:r>
          </a:p>
          <a:p>
            <a:r>
              <a:rPr lang="en-US" sz="2800" dirty="0">
                <a:latin typeface="Calibri"/>
                <a:cs typeface="Calibri"/>
              </a:rPr>
              <a:t>(Will see later how to use it with a known model in large state spaces)</a:t>
            </a:r>
          </a:p>
          <a:p>
            <a:pPr marL="0" indent="0">
              <a:buNone/>
            </a:pP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as approximate Q-iteration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definition of Q values: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Q</a:t>
            </a:r>
            <a:r>
              <a:rPr lang="en-US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= </a:t>
            </a:r>
            <a:r>
              <a:rPr lang="en-US" dirty="0">
                <a:ea typeface="ＭＳ Ｐゴシック" pitchFamily="34" charset="-128"/>
                <a:sym typeface="Symbol"/>
              </a:rPr>
              <a:t>expected return from doing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 a </a:t>
            </a:r>
            <a:r>
              <a:rPr lang="en-US" dirty="0">
                <a:ea typeface="ＭＳ Ｐゴシック" pitchFamily="34" charset="-128"/>
                <a:sym typeface="Symbol"/>
              </a:rPr>
              <a:t>in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 s </a:t>
            </a:r>
            <a:r>
              <a:rPr lang="en-US" dirty="0">
                <a:ea typeface="ＭＳ Ｐゴシック" pitchFamily="34" charset="-128"/>
                <a:sym typeface="Symbol"/>
              </a:rPr>
              <a:t>and then behaving optimally thereafter; and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(s) =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max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Q</a:t>
            </a:r>
            <a:r>
              <a:rPr lang="en-US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endParaRPr lang="en-US" dirty="0">
              <a:sym typeface="Symbol"/>
            </a:endParaRPr>
          </a:p>
          <a:p>
            <a:pPr marL="0" lvl="1" indent="0">
              <a:lnSpc>
                <a:spcPct val="80000"/>
              </a:lnSpc>
              <a:buNone/>
            </a:pPr>
            <a:endParaRPr lang="en-US" dirty="0">
              <a:solidFill>
                <a:srgbClr val="CC00CC"/>
              </a:solidFill>
            </a:endParaRPr>
          </a:p>
          <a:p>
            <a:r>
              <a:rPr lang="en-US" dirty="0"/>
              <a:t>Bellman equation for Q values: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Q*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=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s’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’)[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s,</a:t>
            </a:r>
            <a:r>
              <a:rPr lang="en-US" dirty="0" err="1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,s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’)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max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’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Q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dirty="0" err="1">
                <a:solidFill>
                  <a:srgbClr val="CC00CC"/>
                </a:solidFill>
              </a:rPr>
              <a:t>s’,a</a:t>
            </a:r>
            <a:r>
              <a:rPr lang="en-US" dirty="0">
                <a:solidFill>
                  <a:srgbClr val="CC00CC"/>
                </a:solidFill>
              </a:rPr>
              <a:t>’) ]</a:t>
            </a:r>
          </a:p>
          <a:p>
            <a:pPr>
              <a:lnSpc>
                <a:spcPct val="80000"/>
              </a:lnSpc>
            </a:pPr>
            <a:r>
              <a:rPr lang="en-US" dirty="0"/>
              <a:t>Approximate Bellman update for Q values:</a:t>
            </a:r>
            <a:endParaRPr lang="en-US" dirty="0">
              <a:solidFill>
                <a:srgbClr val="CC00CC"/>
              </a:solidFill>
            </a:endParaRPr>
          </a:p>
          <a:p>
            <a:pPr marL="742911" lvl="2" indent="-342882">
              <a:lnSpc>
                <a:spcPct val="80000"/>
              </a:lnSpc>
            </a:pP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(1-)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 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C00CC"/>
                </a:solidFill>
              </a:rPr>
              <a:t>[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γmax</a:t>
            </a:r>
            <a:r>
              <a:rPr lang="en-US" sz="2800" baseline="-25000" dirty="0" err="1">
                <a:solidFill>
                  <a:srgbClr val="CC00CC"/>
                </a:solidFill>
                <a:ea typeface="ＭＳ Ｐゴシック" pitchFamily="34" charset="-128"/>
              </a:rPr>
              <a:t>a’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Q</a:t>
            </a:r>
            <a:r>
              <a:rPr lang="en-US" sz="28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 err="1">
                <a:solidFill>
                  <a:srgbClr val="CC00CC"/>
                </a:solidFill>
              </a:rPr>
              <a:t>s’,a</a:t>
            </a:r>
            <a:r>
              <a:rPr lang="en-US" sz="2800" dirty="0">
                <a:solidFill>
                  <a:srgbClr val="CC00CC"/>
                </a:solidFill>
              </a:rPr>
              <a:t>’) ]</a:t>
            </a:r>
          </a:p>
          <a:p>
            <a:pPr marL="342882" lvl="1" indent="-342882">
              <a:lnSpc>
                <a:spcPct val="80000"/>
              </a:lnSpc>
            </a:pPr>
            <a:endParaRPr lang="en-US" dirty="0">
              <a:solidFill>
                <a:srgbClr val="CC00CC"/>
              </a:solidFill>
            </a:endParaRPr>
          </a:p>
          <a:p>
            <a:pPr marL="342882" lvl="1" indent="-342882">
              <a:lnSpc>
                <a:spcPct val="80000"/>
              </a:lnSpc>
            </a:pPr>
            <a:r>
              <a:rPr lang="en-US" sz="3200" dirty="0">
                <a:solidFill>
                  <a:srgbClr val="000090"/>
                </a:solidFill>
              </a:rPr>
              <a:t>We obtain a policy from learned </a:t>
            </a:r>
            <a:r>
              <a:rPr lang="en-US" sz="3200" dirty="0">
                <a:solidFill>
                  <a:srgbClr val="CC00CC"/>
                </a:solidFill>
              </a:rPr>
              <a:t>Q(</a:t>
            </a:r>
            <a:r>
              <a:rPr lang="en-US" sz="3200" dirty="0" err="1">
                <a:solidFill>
                  <a:srgbClr val="CC00CC"/>
                </a:solidFill>
              </a:rPr>
              <a:t>s,a</a:t>
            </a:r>
            <a:r>
              <a:rPr lang="en-US" sz="3200" dirty="0">
                <a:solidFill>
                  <a:srgbClr val="CC00CC"/>
                </a:solidFill>
              </a:rPr>
              <a:t>)</a:t>
            </a:r>
            <a:r>
              <a:rPr lang="en-US" sz="3200" dirty="0">
                <a:solidFill>
                  <a:srgbClr val="000090"/>
                </a:solidFill>
              </a:rPr>
              <a:t>, with no model!</a:t>
            </a:r>
          </a:p>
          <a:p>
            <a:pPr marL="742911" lvl="2" indent="-342882">
              <a:lnSpc>
                <a:spcPct val="80000"/>
              </a:lnSpc>
            </a:pPr>
            <a:r>
              <a:rPr lang="en-US" sz="2800" dirty="0">
                <a:solidFill>
                  <a:srgbClr val="000090"/>
                </a:solidFill>
              </a:rPr>
              <a:t>(No free lunch: </a:t>
            </a:r>
            <a:r>
              <a:rPr lang="en-US" sz="2800" dirty="0">
                <a:solidFill>
                  <a:srgbClr val="CC00CC"/>
                </a:solidFill>
              </a:rPr>
              <a:t>Q(</a:t>
            </a:r>
            <a:r>
              <a:rPr lang="en-US" sz="2800" dirty="0" err="1">
                <a:solidFill>
                  <a:srgbClr val="CC00CC"/>
                </a:solidFill>
              </a:rPr>
              <a:t>s,a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dirty="0">
                <a:solidFill>
                  <a:srgbClr val="000090"/>
                </a:solidFill>
              </a:rPr>
              <a:t> table is </a:t>
            </a:r>
            <a:r>
              <a:rPr lang="en-US" sz="2800" dirty="0">
                <a:solidFill>
                  <a:srgbClr val="CC00CC"/>
                </a:solidFill>
              </a:rPr>
              <a:t>|A|</a:t>
            </a:r>
            <a:r>
              <a:rPr lang="en-US" sz="2800" dirty="0">
                <a:solidFill>
                  <a:srgbClr val="000090"/>
                </a:solidFill>
              </a:rPr>
              <a:t> times bigger than </a:t>
            </a:r>
            <a:r>
              <a:rPr lang="en-US" sz="2800" dirty="0">
                <a:solidFill>
                  <a:srgbClr val="CC00CC"/>
                </a:solidFill>
              </a:rPr>
              <a:t>V(s)</a:t>
            </a:r>
            <a:r>
              <a:rPr lang="en-US" sz="2800" dirty="0">
                <a:solidFill>
                  <a:srgbClr val="000090"/>
                </a:solidFill>
              </a:rPr>
              <a:t> table)</a:t>
            </a:r>
          </a:p>
          <a:p>
            <a:pPr marL="342882" lvl="1" indent="-342882">
              <a:lnSpc>
                <a:spcPct val="8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4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 </a:t>
            </a:r>
            <a:r>
              <a:rPr lang="en-US" sz="2400" i="1" dirty="0">
                <a:solidFill>
                  <a:srgbClr val="CC00CC"/>
                </a:solidFill>
              </a:rPr>
              <a:t>Q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endParaRPr lang="en-US" sz="2400" dirty="0"/>
          </a:p>
          <a:p>
            <a:pPr lvl="1"/>
            <a:r>
              <a:rPr lang="en-US" sz="2400" dirty="0"/>
              <a:t>Consider your new sample estimate:</a:t>
            </a:r>
          </a:p>
          <a:p>
            <a:pPr marL="914353" lvl="2" indent="0">
              <a:buNone/>
            </a:pPr>
            <a:r>
              <a:rPr lang="en-US" i="1" dirty="0">
                <a:solidFill>
                  <a:srgbClr val="CC00CC"/>
                </a:solidFill>
              </a:rPr>
              <a:t>sample </a:t>
            </a:r>
            <a:r>
              <a:rPr lang="en-US" dirty="0">
                <a:solidFill>
                  <a:srgbClr val="CC00CC"/>
                </a:solidFill>
              </a:rPr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s,</a:t>
            </a:r>
            <a:r>
              <a:rPr lang="en-US" dirty="0" err="1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,s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’)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max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’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Q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dirty="0" err="1">
                <a:solidFill>
                  <a:srgbClr val="CC00CC"/>
                </a:solidFill>
              </a:rPr>
              <a:t>s’,a</a:t>
            </a:r>
            <a:r>
              <a:rPr lang="en-US" dirty="0">
                <a:solidFill>
                  <a:srgbClr val="CC00CC"/>
                </a:solidFill>
              </a:rPr>
              <a:t>’) </a:t>
            </a:r>
            <a:endParaRPr lang="en-US" i="1" dirty="0">
              <a:solidFill>
                <a:srgbClr val="CC00CC"/>
              </a:solidFill>
            </a:endParaRPr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  <a:p>
            <a:pPr marL="457176" lvl="1" indent="0">
              <a:buNone/>
            </a:pPr>
            <a:r>
              <a:rPr lang="en-US" sz="2400" i="1" dirty="0">
                <a:solidFill>
                  <a:srgbClr val="CC00CC"/>
                </a:solidFill>
              </a:rPr>
              <a:t>      Q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dirty="0"/>
              <a:t> </a:t>
            </a:r>
            <a:r>
              <a:rPr lang="en-US" sz="2000" b="1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(1-) </a:t>
            </a:r>
            <a:r>
              <a:rPr lang="en-US" sz="2400" i="1" dirty="0">
                <a:solidFill>
                  <a:srgbClr val="CC00CC"/>
                </a:solidFill>
              </a:rPr>
              <a:t>Q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dirty="0"/>
              <a:t> 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+  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C00CC"/>
                </a:solidFill>
              </a:rPr>
              <a:t>[</a:t>
            </a:r>
            <a:r>
              <a:rPr lang="en-US" sz="2400" i="1" dirty="0">
                <a:solidFill>
                  <a:srgbClr val="CC00CC"/>
                </a:solidFill>
              </a:rPr>
              <a:t>sample</a:t>
            </a:r>
            <a:r>
              <a:rPr lang="en-US" sz="2400" dirty="0">
                <a:solidFill>
                  <a:srgbClr val="CC00CC"/>
                </a:solidFill>
              </a:rPr>
              <a:t>]</a:t>
            </a:r>
            <a:endParaRPr lang="en-US" sz="2400" dirty="0"/>
          </a:p>
          <a:p>
            <a:pPr marL="457176" lvl="1" indent="0">
              <a:buNone/>
            </a:pPr>
            <a:endParaRPr lang="en-US" sz="2400" dirty="0"/>
          </a:p>
        </p:txBody>
      </p:sp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762913" imgH="4046571" progId="MSPhotoEd.3">
                  <p:embed/>
                </p:oleObj>
              </mc:Choice>
              <mc:Fallback>
                <p:oleObj name="Photo Editor Photo" r:id="rId2" imgW="4762913" imgH="404657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Learn how to 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based on observed samples of transitions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Not unlike the basic problem faced by all living things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153400" cy="5105400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samples are generated from a suboptimal policy!</a:t>
            </a:r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b="1" i="1" dirty="0">
                <a:solidFill>
                  <a:srgbClr val="C00000"/>
                </a:solidFill>
              </a:rPr>
              <a:t>off-policy learning</a:t>
            </a:r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 (eventually try every state/action pair infinitely often)</a:t>
            </a:r>
          </a:p>
          <a:p>
            <a:pPr lvl="1"/>
            <a:r>
              <a:rPr lang="en-US" sz="2400" dirty="0"/>
              <a:t>You have to decrease the learning rate appropriately</a:t>
            </a:r>
          </a:p>
          <a:p>
            <a:pPr lvl="2"/>
            <a:r>
              <a:rPr lang="en-US" sz="2000" dirty="0"/>
              <a:t>Technical requirements: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(t) = </a:t>
            </a:r>
            <a:r>
              <a:rPr lang="en-US" dirty="0">
                <a:solidFill>
                  <a:srgbClr val="CC00CC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Symbol" pitchFamily="2" charset="2"/>
              </a:rPr>
              <a:t></a:t>
            </a:r>
            <a:r>
              <a:rPr lang="en-US" sz="1600" dirty="0">
                <a:solidFill>
                  <a:srgbClr val="CC00CC"/>
                </a:solidFill>
                <a:effectLst/>
              </a:rPr>
              <a:t> ,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000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(t) &lt; </a:t>
            </a:r>
            <a:r>
              <a:rPr lang="en-US" sz="2800" dirty="0">
                <a:solidFill>
                  <a:srgbClr val="CC00CC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Symbol" pitchFamily="2" charset="2"/>
              </a:rPr>
              <a:t></a:t>
            </a:r>
            <a:r>
              <a:rPr lang="en-US" sz="1600" dirty="0">
                <a:solidFill>
                  <a:srgbClr val="CC00CC"/>
                </a:solidFill>
                <a:effectLst/>
              </a:rPr>
              <a:t> </a:t>
            </a:r>
          </a:p>
          <a:p>
            <a:pPr lvl="2"/>
            <a:r>
              <a:rPr lang="en-US" sz="2000" dirty="0"/>
              <a:t>Satisfied by: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(t) = </a:t>
            </a:r>
            <a:r>
              <a:rPr lang="en-US" sz="2000" dirty="0">
                <a:solidFill>
                  <a:srgbClr val="CC00CC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Symbol" pitchFamily="2" charset="2"/>
              </a:rPr>
              <a:t>1/t</a:t>
            </a:r>
            <a:r>
              <a:rPr lang="en-US" sz="1600" dirty="0">
                <a:solidFill>
                  <a:srgbClr val="CC00CC"/>
                </a:solidFill>
                <a:effectLst/>
              </a:rPr>
              <a:t> </a:t>
            </a:r>
            <a:r>
              <a:rPr lang="en-US" sz="2000" dirty="0"/>
              <a:t>or (better)</a:t>
            </a:r>
            <a:r>
              <a:rPr lang="en-US" sz="1600" dirty="0">
                <a:solidFill>
                  <a:srgbClr val="CC00CC"/>
                </a:solidFill>
                <a:effectLst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000" dirty="0">
                <a:solidFill>
                  <a:srgbClr val="CC00CC"/>
                </a:solidFill>
                <a:cs typeface="Calibri" panose="020F0502020204030204" pitchFamily="34" charset="0"/>
                <a:sym typeface="Symbol"/>
              </a:rPr>
              <a:t>(t) = </a:t>
            </a:r>
            <a:r>
              <a:rPr lang="en-US" sz="2000" dirty="0">
                <a:solidFill>
                  <a:srgbClr val="CC00CC"/>
                </a:solidFill>
                <a:ea typeface="MS Mincho" panose="02020609040205080304" pitchFamily="49" charset="-128"/>
                <a:cs typeface="Calibri" panose="020F0502020204030204" pitchFamily="34" charset="0"/>
                <a:sym typeface="Symbol" pitchFamily="2" charset="2"/>
              </a:rPr>
              <a:t>K/(</a:t>
            </a:r>
            <a:r>
              <a:rPr lang="en-US" sz="2000" dirty="0" err="1">
                <a:solidFill>
                  <a:srgbClr val="CC00CC"/>
                </a:solidFill>
                <a:ea typeface="MS Mincho" panose="02020609040205080304" pitchFamily="49" charset="-128"/>
                <a:cs typeface="Calibri" panose="020F0502020204030204" pitchFamily="34" charset="0"/>
                <a:sym typeface="Symbol" pitchFamily="2" charset="2"/>
              </a:rPr>
              <a:t>K+t</a:t>
            </a:r>
            <a:r>
              <a:rPr lang="en-US" sz="2000" dirty="0">
                <a:solidFill>
                  <a:srgbClr val="CC00CC"/>
                </a:solidFill>
                <a:ea typeface="MS Mincho" panose="02020609040205080304" pitchFamily="49" charset="-128"/>
                <a:cs typeface="Calibri" panose="020F0502020204030204" pitchFamily="34" charset="0"/>
                <a:sym typeface="Symbol" pitchFamily="2" charset="2"/>
              </a:rPr>
              <a:t>)</a:t>
            </a:r>
            <a:r>
              <a:rPr lang="en-US" sz="1600" dirty="0">
                <a:solidFill>
                  <a:srgbClr val="CC00CC"/>
                </a:solidFill>
                <a:effectLst/>
                <a:cs typeface="Calibri" panose="020F0502020204030204" pitchFamily="34" charset="0"/>
              </a:rPr>
              <a:t> </a:t>
            </a:r>
            <a:endParaRPr lang="en-US" sz="2000" dirty="0">
              <a:solidFill>
                <a:srgbClr val="CC00CC"/>
              </a:solidFill>
              <a:cs typeface="Calibri" panose="020F0502020204030204" pitchFamily="34" charset="0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2285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 solves MDPs via direct experience of transitions and rewards</a:t>
            </a:r>
          </a:p>
          <a:p>
            <a:r>
              <a:rPr lang="en-US" dirty="0"/>
              <a:t>There are several schemes:</a:t>
            </a:r>
          </a:p>
          <a:p>
            <a:pPr lvl="1"/>
            <a:r>
              <a:rPr lang="en-US" dirty="0"/>
              <a:t>Learn the MDP model and solve it </a:t>
            </a:r>
          </a:p>
          <a:p>
            <a:pPr lvl="1"/>
            <a:r>
              <a:rPr lang="en-US" dirty="0"/>
              <a:t>Learn </a:t>
            </a:r>
            <a:r>
              <a:rPr lang="en-US" dirty="0">
                <a:solidFill>
                  <a:srgbClr val="CC00CC"/>
                </a:solidFill>
              </a:rPr>
              <a:t>V</a:t>
            </a:r>
            <a:r>
              <a:rPr lang="en-US" dirty="0"/>
              <a:t> directly from sums of rewards, or by TD local adjustments</a:t>
            </a:r>
          </a:p>
          <a:p>
            <a:pPr lvl="2"/>
            <a:r>
              <a:rPr lang="en-US" dirty="0"/>
              <a:t>Still need a model to make decisions by lookahead</a:t>
            </a:r>
          </a:p>
          <a:p>
            <a:pPr lvl="1"/>
            <a:r>
              <a:rPr lang="en-US" dirty="0"/>
              <a:t>Learn </a:t>
            </a:r>
            <a:r>
              <a:rPr lang="en-US" dirty="0">
                <a:solidFill>
                  <a:srgbClr val="CC00CC"/>
                </a:solidFill>
              </a:rPr>
              <a:t>Q</a:t>
            </a:r>
            <a:r>
              <a:rPr lang="en-US" dirty="0"/>
              <a:t> by local Q-learning adjustments, use it directly to pick actions</a:t>
            </a:r>
          </a:p>
          <a:p>
            <a:pPr lvl="1"/>
            <a:r>
              <a:rPr lang="en-US" dirty="0"/>
              <a:t>(and about 100 other variations)</a:t>
            </a:r>
          </a:p>
          <a:p>
            <a:r>
              <a:rPr lang="en-US" dirty="0"/>
              <a:t>Big missing pieces: </a:t>
            </a:r>
          </a:p>
          <a:p>
            <a:pPr lvl="1"/>
            <a:r>
              <a:rPr lang="en-US" dirty="0"/>
              <a:t>How to explore without too much regret?</a:t>
            </a:r>
          </a:p>
          <a:p>
            <a:pPr lvl="1"/>
            <a:r>
              <a:rPr lang="en-US" dirty="0"/>
              <a:t>How to scale this up to Tetris (10</a:t>
            </a:r>
            <a:r>
              <a:rPr lang="en-US" baseline="30000" dirty="0"/>
              <a:t>60</a:t>
            </a:r>
            <a:r>
              <a:rPr lang="en-US" dirty="0"/>
              <a:t>), Go (10</a:t>
            </a:r>
            <a:r>
              <a:rPr lang="en-US" baseline="30000" dirty="0"/>
              <a:t>172</a:t>
            </a:r>
            <a:r>
              <a:rPr lang="en-US" dirty="0"/>
              <a:t>), StarCraft (|A|=10</a:t>
            </a:r>
            <a:r>
              <a:rPr lang="en-US" baseline="30000" dirty="0"/>
              <a:t>26</a:t>
            </a:r>
            <a:r>
              <a:rPr lang="en-US" dirty="0"/>
              <a:t>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7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5484-CE82-9F9F-9210-356188BC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Samuel’s checker player (1956-67)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95119-95FE-AD2E-56B7-4B022A3E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49" y="1228786"/>
            <a:ext cx="9915051" cy="56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3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</a:t>
            </a:r>
            <a:r>
              <a:rPr lang="en-US" dirty="0" err="1">
                <a:ea typeface="ＭＳ Ｐゴシック" pitchFamily="34" charset="-128"/>
              </a:rPr>
              <a:t>Sidewinding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1508" name="TextBox 12"/>
          <p:cNvSpPr txBox="1">
            <a:spLocks noChangeArrowheads="1"/>
          </p:cNvSpPr>
          <p:nvPr/>
        </p:nvSpPr>
        <p:spPr bwMode="auto">
          <a:xfrm>
            <a:off x="0" y="6488668"/>
            <a:ext cx="1369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[Andrew Ng]</a:t>
            </a:r>
          </a:p>
        </p:txBody>
      </p:sp>
      <p:pic>
        <p:nvPicPr>
          <p:cNvPr id="5" name="SNAKE -- climbStep+sidewin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6" name="TextBox 5"/>
          <p:cNvSpPr txBox="1"/>
          <p:nvPr/>
        </p:nvSpPr>
        <p:spPr>
          <a:xfrm>
            <a:off x="8229600" y="6488668"/>
            <a:ext cx="398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SNAKE –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climbStep+sidewinding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Breakout (DeepMind)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EE2ABD6D-C3E9-538F-D222-4B8E1CF9F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668"/>
            <a:ext cx="243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[© </a:t>
            </a:r>
            <a:r>
              <a:rPr lang="en-US" dirty="0" err="1">
                <a:latin typeface="Calibri" pitchFamily="34" charset="0"/>
              </a:rPr>
              <a:t>TwoMinuteLectures</a:t>
            </a:r>
            <a:r>
              <a:rPr lang="en-US" dirty="0">
                <a:latin typeface="Calibri" pitchFamily="34" charset="0"/>
              </a:rPr>
              <a:t>]</a:t>
            </a:r>
          </a:p>
        </p:txBody>
      </p:sp>
      <p:pic>
        <p:nvPicPr>
          <p:cNvPr id="7" name="Google DeepMind's Deep Q-learning playing Atari Breakout.mp4">
            <a:hlinkClick r:id="" action="ppaction://media"/>
            <a:extLst>
              <a:ext uri="{FF2B5EF4-FFF2-40B4-BE49-F238E27FC236}">
                <a16:creationId xmlns:a16="http://schemas.microsoft.com/office/drawing/2014/main" id="{56C7D097-4B1C-6B0D-05FE-5B4C37B656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1800" y="933512"/>
            <a:ext cx="5867400" cy="5938948"/>
          </a:xfrm>
        </p:spPr>
      </p:pic>
    </p:spTree>
    <p:extLst>
      <p:ext uri="{BB962C8B-B14F-4D97-AF65-F5344CB8AC3E}">
        <p14:creationId xmlns:p14="http://schemas.microsoft.com/office/powerpoint/2010/main" val="240471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6 -- adversarial search</Template>
  <TotalTime>59783</TotalTime>
  <Words>2830</Words>
  <Application>Microsoft Macintosh PowerPoint</Application>
  <PresentationFormat>Widescreen</PresentationFormat>
  <Paragraphs>395</Paragraphs>
  <Slides>42</Slides>
  <Notes>5</Notes>
  <HiddenSlides>1</HiddenSlides>
  <MMClips>7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</vt:lpstr>
      <vt:lpstr>Wingdings</vt:lpstr>
      <vt:lpstr>dan-berkeley-nlp-v1</vt:lpstr>
      <vt:lpstr>Photo Editor Photo</vt:lpstr>
      <vt:lpstr>Announcements</vt:lpstr>
      <vt:lpstr>CS 188: Artificial Intelligence </vt:lpstr>
      <vt:lpstr>Reinforcement learning</vt:lpstr>
      <vt:lpstr>Reinforcement Learning</vt:lpstr>
      <vt:lpstr>Example: Samuel’s checker player (1956-67)</vt:lpstr>
      <vt:lpstr>Example: Learning to Walk</vt:lpstr>
      <vt:lpstr>Example: Learning to Walk</vt:lpstr>
      <vt:lpstr>Example: Sidewinding</vt:lpstr>
      <vt:lpstr>Example: Breakout (DeepMind)</vt:lpstr>
      <vt:lpstr>Example: AlphaGo (2016)</vt:lpstr>
      <vt:lpstr>The Crawler!</vt:lpstr>
      <vt:lpstr>Video of Demo Crawler Bot</vt:lpstr>
      <vt:lpstr>Reinforcement Learning</vt:lpstr>
      <vt:lpstr>Offline (MDPs) vs. Online (RL)</vt:lpstr>
      <vt:lpstr>Approaches to reinforcement learning</vt:lpstr>
      <vt:lpstr>Passive vs Active Reinforcement Learning</vt:lpstr>
      <vt:lpstr>Model-Based RL</vt:lpstr>
      <vt:lpstr>Model-Based Learning</vt:lpstr>
      <vt:lpstr>Example: Model-Based Learning</vt:lpstr>
      <vt:lpstr>Pros and cons</vt:lpstr>
      <vt:lpstr>Model-Free Learning</vt:lpstr>
      <vt:lpstr>Basic idea of model-free methods</vt:lpstr>
      <vt:lpstr>Example: Expected Age</vt:lpstr>
      <vt:lpstr>Passive Reinforcement Learning</vt:lpstr>
      <vt:lpstr>Direct evaluation</vt:lpstr>
      <vt:lpstr>Example: Direct Estimation</vt:lpstr>
      <vt:lpstr>Problems with Direct Estimation</vt:lpstr>
      <vt:lpstr>Temporal difference (TD) learning</vt:lpstr>
      <vt:lpstr>TD as approximate Bellman update</vt:lpstr>
      <vt:lpstr>TD as approximate Bellman update</vt:lpstr>
      <vt:lpstr>TD as approximate Bellman update</vt:lpstr>
      <vt:lpstr>Running averages</vt:lpstr>
      <vt:lpstr>Running averages contd.</vt:lpstr>
      <vt:lpstr>TD as approximate Bellman update</vt:lpstr>
      <vt:lpstr>Example: Temporal Difference Learning</vt:lpstr>
      <vt:lpstr>Problems with TD Value Learning</vt:lpstr>
      <vt:lpstr>Q-learning as approximate Q-iteration</vt:lpstr>
      <vt:lpstr>Q-Learning</vt:lpstr>
      <vt:lpstr>Video of Demo Q-Learning -- Gridworld</vt:lpstr>
      <vt:lpstr>Video of Demo Q-Learning -- Crawler</vt:lpstr>
      <vt:lpstr>Q-Learning Properties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3016</cp:revision>
  <cp:lastPrinted>2014-02-20T19:34:11Z</cp:lastPrinted>
  <dcterms:created xsi:type="dcterms:W3CDTF">2004-08-27T04:16:05Z</dcterms:created>
  <dcterms:modified xsi:type="dcterms:W3CDTF">2023-02-28T06:33:22Z</dcterms:modified>
</cp:coreProperties>
</file>